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3" r:id="rId16"/>
    <p:sldId id="274" r:id="rId17"/>
    <p:sldId id="275" r:id="rId18"/>
    <p:sldId id="270" r:id="rId19"/>
    <p:sldId id="271" r:id="rId20"/>
    <p:sldId id="272"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4" d="100"/>
          <a:sy n="64" d="100"/>
        </p:scale>
        <p:origin x="-1482" y="-10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lvl1pPr>
              <a:defRPr/>
            </a:lvl1pPr>
          </a:lstStyle>
          <a:p>
            <a:fld id="{FDB3F331-6F5B-4F33-9342-2463A909985C}" type="datetimeFigureOut">
              <a:rPr lang="ru-RU" smtClean="0"/>
              <a:pPr/>
              <a:t>22.04.2012</a:t>
            </a:fld>
            <a:endParaRPr lang="ru-RU"/>
          </a:p>
        </p:txBody>
      </p:sp>
      <p:sp>
        <p:nvSpPr>
          <p:cNvPr id="5" name="Нижний колонтитул 4"/>
          <p:cNvSpPr>
            <a:spLocks noGrp="1"/>
          </p:cNvSpPr>
          <p:nvPr>
            <p:ph type="ftr" sz="quarter" idx="11"/>
          </p:nvPr>
        </p:nvSpPr>
        <p:spPr/>
        <p:txBody>
          <a:bodyPr/>
          <a:lstStyle>
            <a:lvl1pPr>
              <a:defRPr/>
            </a:lvl1pPr>
          </a:lstStyle>
          <a:p>
            <a:endParaRPr lang="ru-RU"/>
          </a:p>
        </p:txBody>
      </p:sp>
      <p:sp>
        <p:nvSpPr>
          <p:cNvPr id="6" name="Номер слайда 5"/>
          <p:cNvSpPr>
            <a:spLocks noGrp="1"/>
          </p:cNvSpPr>
          <p:nvPr>
            <p:ph type="sldNum" sz="quarter" idx="12"/>
          </p:nvPr>
        </p:nvSpPr>
        <p:spPr/>
        <p:txBody>
          <a:bodyPr/>
          <a:lstStyle>
            <a:lvl1pPr>
              <a:defRPr/>
            </a:lvl1pPr>
          </a:lstStyle>
          <a:p>
            <a:fld id="{C1455339-DCD1-4C27-8DA4-048A83E69AF9}" type="slidenum">
              <a:rPr lang="ru-RU" smtClean="0"/>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fld id="{FDB3F331-6F5B-4F33-9342-2463A909985C}" type="datetimeFigureOut">
              <a:rPr lang="ru-RU" smtClean="0"/>
              <a:pPr/>
              <a:t>22.04.2012</a:t>
            </a:fld>
            <a:endParaRPr lang="ru-RU"/>
          </a:p>
        </p:txBody>
      </p:sp>
      <p:sp>
        <p:nvSpPr>
          <p:cNvPr id="5" name="Нижний колонтитул 4"/>
          <p:cNvSpPr>
            <a:spLocks noGrp="1"/>
          </p:cNvSpPr>
          <p:nvPr>
            <p:ph type="ftr" sz="quarter" idx="11"/>
          </p:nvPr>
        </p:nvSpPr>
        <p:spPr/>
        <p:txBody>
          <a:bodyPr/>
          <a:lstStyle>
            <a:lvl1pPr>
              <a:defRPr/>
            </a:lvl1pPr>
          </a:lstStyle>
          <a:p>
            <a:endParaRPr lang="ru-RU"/>
          </a:p>
        </p:txBody>
      </p:sp>
      <p:sp>
        <p:nvSpPr>
          <p:cNvPr id="6" name="Номер слайда 5"/>
          <p:cNvSpPr>
            <a:spLocks noGrp="1"/>
          </p:cNvSpPr>
          <p:nvPr>
            <p:ph type="sldNum" sz="quarter" idx="12"/>
          </p:nvPr>
        </p:nvSpPr>
        <p:spPr/>
        <p:txBody>
          <a:bodyPr/>
          <a:lstStyle>
            <a:lvl1pPr>
              <a:defRPr/>
            </a:lvl1pPr>
          </a:lstStyle>
          <a:p>
            <a:fld id="{C1455339-DCD1-4C27-8DA4-048A83E69AF9}"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fld id="{FDB3F331-6F5B-4F33-9342-2463A909985C}" type="datetimeFigureOut">
              <a:rPr lang="ru-RU" smtClean="0"/>
              <a:pPr/>
              <a:t>22.04.2012</a:t>
            </a:fld>
            <a:endParaRPr lang="ru-RU"/>
          </a:p>
        </p:txBody>
      </p:sp>
      <p:sp>
        <p:nvSpPr>
          <p:cNvPr id="5" name="Нижний колонтитул 4"/>
          <p:cNvSpPr>
            <a:spLocks noGrp="1"/>
          </p:cNvSpPr>
          <p:nvPr>
            <p:ph type="ftr" sz="quarter" idx="11"/>
          </p:nvPr>
        </p:nvSpPr>
        <p:spPr/>
        <p:txBody>
          <a:bodyPr/>
          <a:lstStyle>
            <a:lvl1pPr>
              <a:defRPr/>
            </a:lvl1pPr>
          </a:lstStyle>
          <a:p>
            <a:endParaRPr lang="ru-RU"/>
          </a:p>
        </p:txBody>
      </p:sp>
      <p:sp>
        <p:nvSpPr>
          <p:cNvPr id="6" name="Номер слайда 5"/>
          <p:cNvSpPr>
            <a:spLocks noGrp="1"/>
          </p:cNvSpPr>
          <p:nvPr>
            <p:ph type="sldNum" sz="quarter" idx="12"/>
          </p:nvPr>
        </p:nvSpPr>
        <p:spPr/>
        <p:txBody>
          <a:bodyPr/>
          <a:lstStyle>
            <a:lvl1pPr>
              <a:defRPr/>
            </a:lvl1pPr>
          </a:lstStyle>
          <a:p>
            <a:fld id="{C1455339-DCD1-4C27-8DA4-048A83E69AF9}"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fld id="{FDB3F331-6F5B-4F33-9342-2463A909985C}" type="datetimeFigureOut">
              <a:rPr lang="ru-RU" smtClean="0"/>
              <a:pPr/>
              <a:t>22.04.2012</a:t>
            </a:fld>
            <a:endParaRPr lang="ru-RU"/>
          </a:p>
        </p:txBody>
      </p:sp>
      <p:sp>
        <p:nvSpPr>
          <p:cNvPr id="5" name="Нижний колонтитул 4"/>
          <p:cNvSpPr>
            <a:spLocks noGrp="1"/>
          </p:cNvSpPr>
          <p:nvPr>
            <p:ph type="ftr" sz="quarter" idx="11"/>
          </p:nvPr>
        </p:nvSpPr>
        <p:spPr/>
        <p:txBody>
          <a:bodyPr/>
          <a:lstStyle>
            <a:lvl1pPr>
              <a:defRPr/>
            </a:lvl1pPr>
          </a:lstStyle>
          <a:p>
            <a:endParaRPr lang="ru-RU"/>
          </a:p>
        </p:txBody>
      </p:sp>
      <p:sp>
        <p:nvSpPr>
          <p:cNvPr id="6" name="Номер слайда 5"/>
          <p:cNvSpPr>
            <a:spLocks noGrp="1"/>
          </p:cNvSpPr>
          <p:nvPr>
            <p:ph type="sldNum" sz="quarter" idx="12"/>
          </p:nvPr>
        </p:nvSpPr>
        <p:spPr/>
        <p:txBody>
          <a:bodyPr/>
          <a:lstStyle>
            <a:lvl1pPr>
              <a:defRPr/>
            </a:lvl1pPr>
          </a:lstStyle>
          <a:p>
            <a:fld id="{C1455339-DCD1-4C27-8DA4-048A83E69AF9}"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ru-RU" smtClean="0"/>
              <a:t>Образец текста</a:t>
            </a:r>
          </a:p>
        </p:txBody>
      </p:sp>
      <p:sp>
        <p:nvSpPr>
          <p:cNvPr id="4" name="Дата 3"/>
          <p:cNvSpPr>
            <a:spLocks noGrp="1"/>
          </p:cNvSpPr>
          <p:nvPr>
            <p:ph type="dt" sz="half" idx="10"/>
          </p:nvPr>
        </p:nvSpPr>
        <p:spPr/>
        <p:txBody>
          <a:bodyPr/>
          <a:lstStyle>
            <a:lvl1pPr>
              <a:defRPr/>
            </a:lvl1pPr>
          </a:lstStyle>
          <a:p>
            <a:fld id="{FDB3F331-6F5B-4F33-9342-2463A909985C}" type="datetimeFigureOut">
              <a:rPr lang="ru-RU" smtClean="0"/>
              <a:pPr/>
              <a:t>22.04.2012</a:t>
            </a:fld>
            <a:endParaRPr lang="ru-RU"/>
          </a:p>
        </p:txBody>
      </p:sp>
      <p:sp>
        <p:nvSpPr>
          <p:cNvPr id="5" name="Нижний колонтитул 4"/>
          <p:cNvSpPr>
            <a:spLocks noGrp="1"/>
          </p:cNvSpPr>
          <p:nvPr>
            <p:ph type="ftr" sz="quarter" idx="11"/>
          </p:nvPr>
        </p:nvSpPr>
        <p:spPr/>
        <p:txBody>
          <a:bodyPr/>
          <a:lstStyle>
            <a:lvl1pPr>
              <a:defRPr/>
            </a:lvl1pPr>
          </a:lstStyle>
          <a:p>
            <a:endParaRPr lang="ru-RU"/>
          </a:p>
        </p:txBody>
      </p:sp>
      <p:sp>
        <p:nvSpPr>
          <p:cNvPr id="6" name="Номер слайда 5"/>
          <p:cNvSpPr>
            <a:spLocks noGrp="1"/>
          </p:cNvSpPr>
          <p:nvPr>
            <p:ph type="sldNum" sz="quarter" idx="12"/>
          </p:nvPr>
        </p:nvSpPr>
        <p:spPr/>
        <p:txBody>
          <a:bodyPr/>
          <a:lstStyle>
            <a:lvl1pPr>
              <a:defRPr/>
            </a:lvl1pPr>
          </a:lstStyle>
          <a:p>
            <a:fld id="{C1455339-DCD1-4C27-8DA4-048A83E69AF9}" type="slidenum">
              <a:rPr lang="ru-RU" smtClean="0"/>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lvl1pPr>
              <a:defRPr/>
            </a:lvl1pPr>
          </a:lstStyle>
          <a:p>
            <a:fld id="{FDB3F331-6F5B-4F33-9342-2463A909985C}" type="datetimeFigureOut">
              <a:rPr lang="ru-RU" smtClean="0"/>
              <a:pPr/>
              <a:t>22.04.2012</a:t>
            </a:fld>
            <a:endParaRPr lang="ru-RU"/>
          </a:p>
        </p:txBody>
      </p:sp>
      <p:sp>
        <p:nvSpPr>
          <p:cNvPr id="6" name="Нижний колонтитул 5"/>
          <p:cNvSpPr>
            <a:spLocks noGrp="1"/>
          </p:cNvSpPr>
          <p:nvPr>
            <p:ph type="ftr" sz="quarter" idx="11"/>
          </p:nvPr>
        </p:nvSpPr>
        <p:spPr/>
        <p:txBody>
          <a:bodyPr/>
          <a:lstStyle>
            <a:lvl1pPr>
              <a:defRPr/>
            </a:lvl1pPr>
          </a:lstStyle>
          <a:p>
            <a:endParaRPr lang="ru-RU"/>
          </a:p>
        </p:txBody>
      </p:sp>
      <p:sp>
        <p:nvSpPr>
          <p:cNvPr id="7" name="Номер слайда 6"/>
          <p:cNvSpPr>
            <a:spLocks noGrp="1"/>
          </p:cNvSpPr>
          <p:nvPr>
            <p:ph type="sldNum" sz="quarter" idx="12"/>
          </p:nvPr>
        </p:nvSpPr>
        <p:spPr/>
        <p:txBody>
          <a:bodyPr/>
          <a:lstStyle>
            <a:lvl1pPr>
              <a:defRPr/>
            </a:lvl1pPr>
          </a:lstStyle>
          <a:p>
            <a:fld id="{C1455339-DCD1-4C27-8DA4-048A83E69AF9}"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lvl1pPr>
              <a:defRPr/>
            </a:lvl1pPr>
          </a:lstStyle>
          <a:p>
            <a:fld id="{FDB3F331-6F5B-4F33-9342-2463A909985C}" type="datetimeFigureOut">
              <a:rPr lang="ru-RU" smtClean="0"/>
              <a:pPr/>
              <a:t>22.04.2012</a:t>
            </a:fld>
            <a:endParaRPr lang="ru-RU"/>
          </a:p>
        </p:txBody>
      </p:sp>
      <p:sp>
        <p:nvSpPr>
          <p:cNvPr id="8" name="Нижний колонтитул 7"/>
          <p:cNvSpPr>
            <a:spLocks noGrp="1"/>
          </p:cNvSpPr>
          <p:nvPr>
            <p:ph type="ftr" sz="quarter" idx="11"/>
          </p:nvPr>
        </p:nvSpPr>
        <p:spPr/>
        <p:txBody>
          <a:bodyPr/>
          <a:lstStyle>
            <a:lvl1pPr>
              <a:defRPr/>
            </a:lvl1pPr>
          </a:lstStyle>
          <a:p>
            <a:endParaRPr lang="ru-RU"/>
          </a:p>
        </p:txBody>
      </p:sp>
      <p:sp>
        <p:nvSpPr>
          <p:cNvPr id="9" name="Номер слайда 8"/>
          <p:cNvSpPr>
            <a:spLocks noGrp="1"/>
          </p:cNvSpPr>
          <p:nvPr>
            <p:ph type="sldNum" sz="quarter" idx="12"/>
          </p:nvPr>
        </p:nvSpPr>
        <p:spPr/>
        <p:txBody>
          <a:bodyPr/>
          <a:lstStyle>
            <a:lvl1pPr>
              <a:defRPr/>
            </a:lvl1pPr>
          </a:lstStyle>
          <a:p>
            <a:fld id="{C1455339-DCD1-4C27-8DA4-048A83E69AF9}"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lvl1pPr>
              <a:defRPr/>
            </a:lvl1pPr>
          </a:lstStyle>
          <a:p>
            <a:fld id="{FDB3F331-6F5B-4F33-9342-2463A909985C}" type="datetimeFigureOut">
              <a:rPr lang="ru-RU" smtClean="0"/>
              <a:pPr/>
              <a:t>22.04.2012</a:t>
            </a:fld>
            <a:endParaRPr lang="ru-RU"/>
          </a:p>
        </p:txBody>
      </p:sp>
      <p:sp>
        <p:nvSpPr>
          <p:cNvPr id="4" name="Нижний колонтитул 3"/>
          <p:cNvSpPr>
            <a:spLocks noGrp="1"/>
          </p:cNvSpPr>
          <p:nvPr>
            <p:ph type="ftr" sz="quarter" idx="11"/>
          </p:nvPr>
        </p:nvSpPr>
        <p:spPr/>
        <p:txBody>
          <a:bodyPr/>
          <a:lstStyle>
            <a:lvl1pPr>
              <a:defRPr/>
            </a:lvl1pPr>
          </a:lstStyle>
          <a:p>
            <a:endParaRPr lang="ru-RU"/>
          </a:p>
        </p:txBody>
      </p:sp>
      <p:sp>
        <p:nvSpPr>
          <p:cNvPr id="5" name="Номер слайда 4"/>
          <p:cNvSpPr>
            <a:spLocks noGrp="1"/>
          </p:cNvSpPr>
          <p:nvPr>
            <p:ph type="sldNum" sz="quarter" idx="12"/>
          </p:nvPr>
        </p:nvSpPr>
        <p:spPr/>
        <p:txBody>
          <a:bodyPr/>
          <a:lstStyle>
            <a:lvl1pPr>
              <a:defRPr/>
            </a:lvl1pPr>
          </a:lstStyle>
          <a:p>
            <a:fld id="{C1455339-DCD1-4C27-8DA4-048A83E69AF9}"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lvl1pPr>
              <a:defRPr/>
            </a:lvl1pPr>
          </a:lstStyle>
          <a:p>
            <a:fld id="{FDB3F331-6F5B-4F33-9342-2463A909985C}" type="datetimeFigureOut">
              <a:rPr lang="ru-RU" smtClean="0"/>
              <a:pPr/>
              <a:t>22.04.2012</a:t>
            </a:fld>
            <a:endParaRPr lang="ru-RU"/>
          </a:p>
        </p:txBody>
      </p:sp>
      <p:sp>
        <p:nvSpPr>
          <p:cNvPr id="3" name="Нижний колонтитул 2"/>
          <p:cNvSpPr>
            <a:spLocks noGrp="1"/>
          </p:cNvSpPr>
          <p:nvPr>
            <p:ph type="ftr" sz="quarter" idx="11"/>
          </p:nvPr>
        </p:nvSpPr>
        <p:spPr/>
        <p:txBody>
          <a:bodyPr/>
          <a:lstStyle>
            <a:lvl1pPr>
              <a:defRPr/>
            </a:lvl1pPr>
          </a:lstStyle>
          <a:p>
            <a:endParaRPr lang="ru-RU"/>
          </a:p>
        </p:txBody>
      </p:sp>
      <p:sp>
        <p:nvSpPr>
          <p:cNvPr id="4" name="Номер слайда 3"/>
          <p:cNvSpPr>
            <a:spLocks noGrp="1"/>
          </p:cNvSpPr>
          <p:nvPr>
            <p:ph type="sldNum" sz="quarter" idx="12"/>
          </p:nvPr>
        </p:nvSpPr>
        <p:spPr/>
        <p:txBody>
          <a:bodyPr/>
          <a:lstStyle>
            <a:lvl1pPr>
              <a:defRPr/>
            </a:lvl1pPr>
          </a:lstStyle>
          <a:p>
            <a:fld id="{C1455339-DCD1-4C27-8DA4-048A83E69AF9}"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lvl1pPr>
              <a:defRPr/>
            </a:lvl1pPr>
          </a:lstStyle>
          <a:p>
            <a:fld id="{FDB3F331-6F5B-4F33-9342-2463A909985C}" type="datetimeFigureOut">
              <a:rPr lang="ru-RU" smtClean="0"/>
              <a:pPr/>
              <a:t>22.04.2012</a:t>
            </a:fld>
            <a:endParaRPr lang="ru-RU"/>
          </a:p>
        </p:txBody>
      </p:sp>
      <p:sp>
        <p:nvSpPr>
          <p:cNvPr id="6" name="Нижний колонтитул 5"/>
          <p:cNvSpPr>
            <a:spLocks noGrp="1"/>
          </p:cNvSpPr>
          <p:nvPr>
            <p:ph type="ftr" sz="quarter" idx="11"/>
          </p:nvPr>
        </p:nvSpPr>
        <p:spPr/>
        <p:txBody>
          <a:bodyPr/>
          <a:lstStyle>
            <a:lvl1pPr>
              <a:defRPr/>
            </a:lvl1pPr>
          </a:lstStyle>
          <a:p>
            <a:endParaRPr lang="ru-RU"/>
          </a:p>
        </p:txBody>
      </p:sp>
      <p:sp>
        <p:nvSpPr>
          <p:cNvPr id="7" name="Номер слайда 6"/>
          <p:cNvSpPr>
            <a:spLocks noGrp="1"/>
          </p:cNvSpPr>
          <p:nvPr>
            <p:ph type="sldNum" sz="quarter" idx="12"/>
          </p:nvPr>
        </p:nvSpPr>
        <p:spPr/>
        <p:txBody>
          <a:bodyPr/>
          <a:lstStyle>
            <a:lvl1pPr>
              <a:defRPr/>
            </a:lvl1pPr>
          </a:lstStyle>
          <a:p>
            <a:fld id="{C1455339-DCD1-4C27-8DA4-048A83E69AF9}"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smtClean="0"/>
              <a:t>Вставка рисунка</a:t>
            </a:r>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lvl1pPr>
              <a:defRPr/>
            </a:lvl1pPr>
          </a:lstStyle>
          <a:p>
            <a:fld id="{FDB3F331-6F5B-4F33-9342-2463A909985C}" type="datetimeFigureOut">
              <a:rPr lang="ru-RU" smtClean="0"/>
              <a:pPr/>
              <a:t>22.04.2012</a:t>
            </a:fld>
            <a:endParaRPr lang="ru-RU"/>
          </a:p>
        </p:txBody>
      </p:sp>
      <p:sp>
        <p:nvSpPr>
          <p:cNvPr id="6" name="Нижний колонтитул 5"/>
          <p:cNvSpPr>
            <a:spLocks noGrp="1"/>
          </p:cNvSpPr>
          <p:nvPr>
            <p:ph type="ftr" sz="quarter" idx="11"/>
          </p:nvPr>
        </p:nvSpPr>
        <p:spPr/>
        <p:txBody>
          <a:bodyPr/>
          <a:lstStyle>
            <a:lvl1pPr>
              <a:defRPr/>
            </a:lvl1pPr>
          </a:lstStyle>
          <a:p>
            <a:endParaRPr lang="ru-RU"/>
          </a:p>
        </p:txBody>
      </p:sp>
      <p:sp>
        <p:nvSpPr>
          <p:cNvPr id="7" name="Номер слайда 6"/>
          <p:cNvSpPr>
            <a:spLocks noGrp="1"/>
          </p:cNvSpPr>
          <p:nvPr>
            <p:ph type="sldNum" sz="quarter" idx="12"/>
          </p:nvPr>
        </p:nvSpPr>
        <p:spPr/>
        <p:txBody>
          <a:bodyPr/>
          <a:lstStyle>
            <a:lvl1pPr>
              <a:defRPr/>
            </a:lvl1pPr>
          </a:lstStyle>
          <a:p>
            <a:fld id="{C1455339-DCD1-4C27-8DA4-048A83E69AF9}" type="slidenum">
              <a:rPr lang="ru-RU" smtClean="0"/>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cstate="print"/>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s-ES" smtClean="0"/>
              <a:t>Haga clic para cambiar el estilo de título	</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fld id="{FDB3F331-6F5B-4F33-9342-2463A909985C}" type="datetimeFigureOut">
              <a:rPr lang="ru-RU" smtClean="0"/>
              <a:pPr/>
              <a:t>22.04.2012</a:t>
            </a:fld>
            <a:endParaRPr lang="ru-RU"/>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endParaRPr lang="ru-RU"/>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fld id="{C1455339-DCD1-4C27-8DA4-048A83E69AF9}"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ctr" rtl="0" eaLnBrk="1" fontAlgn="base" hangingPunct="1">
        <a:spcBef>
          <a:spcPct val="0"/>
        </a:spcBef>
        <a:spcAft>
          <a:spcPct val="0"/>
        </a:spcAft>
        <a:defRPr sz="4400">
          <a:solidFill>
            <a:schemeClr val="tx2"/>
          </a:solidFill>
          <a:latin typeface="+mj-lt"/>
          <a:ea typeface="+mj-ea"/>
          <a:cs typeface="+mj-cs"/>
        </a:defRPr>
      </a:lvl1pPr>
      <a:lvl2pPr algn="ctr" rtl="0" eaLnBrk="1" fontAlgn="base" hangingPunct="1">
        <a:spcBef>
          <a:spcPct val="0"/>
        </a:spcBef>
        <a:spcAft>
          <a:spcPct val="0"/>
        </a:spcAft>
        <a:defRPr sz="4400">
          <a:solidFill>
            <a:schemeClr val="tx2"/>
          </a:solidFill>
          <a:latin typeface="Arial" charset="0"/>
          <a:cs typeface="Arial" charset="0"/>
        </a:defRPr>
      </a:lvl2pPr>
      <a:lvl3pPr algn="ctr" rtl="0" eaLnBrk="1" fontAlgn="base" hangingPunct="1">
        <a:spcBef>
          <a:spcPct val="0"/>
        </a:spcBef>
        <a:spcAft>
          <a:spcPct val="0"/>
        </a:spcAft>
        <a:defRPr sz="4400">
          <a:solidFill>
            <a:schemeClr val="tx2"/>
          </a:solidFill>
          <a:latin typeface="Arial" charset="0"/>
          <a:cs typeface="Arial" charset="0"/>
        </a:defRPr>
      </a:lvl3pPr>
      <a:lvl4pPr algn="ctr" rtl="0" eaLnBrk="1" fontAlgn="base" hangingPunct="1">
        <a:spcBef>
          <a:spcPct val="0"/>
        </a:spcBef>
        <a:spcAft>
          <a:spcPct val="0"/>
        </a:spcAft>
        <a:defRPr sz="4400">
          <a:solidFill>
            <a:schemeClr val="tx2"/>
          </a:solidFill>
          <a:latin typeface="Arial" charset="0"/>
          <a:cs typeface="Arial" charset="0"/>
        </a:defRPr>
      </a:lvl4pPr>
      <a:lvl5pPr algn="ctr" rtl="0" eaLnBrk="1" fontAlgn="base" hangingPunct="1">
        <a:spcBef>
          <a:spcPct val="0"/>
        </a:spcBef>
        <a:spcAft>
          <a:spcPct val="0"/>
        </a:spcAft>
        <a:defRPr sz="4400">
          <a:solidFill>
            <a:schemeClr val="tx2"/>
          </a:solidFill>
          <a:latin typeface="Arial" charset="0"/>
          <a:cs typeface="Arial" charset="0"/>
        </a:defRPr>
      </a:lvl5pPr>
      <a:lvl6pPr marL="457200" algn="ctr" rtl="0" eaLnBrk="1" fontAlgn="base" hangingPunct="1">
        <a:spcBef>
          <a:spcPct val="0"/>
        </a:spcBef>
        <a:spcAft>
          <a:spcPct val="0"/>
        </a:spcAft>
        <a:defRPr sz="4400">
          <a:solidFill>
            <a:schemeClr val="tx2"/>
          </a:solidFill>
          <a:latin typeface="Arial" charset="0"/>
          <a:cs typeface="Arial" charset="0"/>
        </a:defRPr>
      </a:lvl6pPr>
      <a:lvl7pPr marL="914400" algn="ctr" rtl="0" eaLnBrk="1" fontAlgn="base" hangingPunct="1">
        <a:spcBef>
          <a:spcPct val="0"/>
        </a:spcBef>
        <a:spcAft>
          <a:spcPct val="0"/>
        </a:spcAft>
        <a:defRPr sz="4400">
          <a:solidFill>
            <a:schemeClr val="tx2"/>
          </a:solidFill>
          <a:latin typeface="Arial" charset="0"/>
          <a:cs typeface="Arial" charset="0"/>
        </a:defRPr>
      </a:lvl7pPr>
      <a:lvl8pPr marL="1371600" algn="ctr" rtl="0" eaLnBrk="1" fontAlgn="base" hangingPunct="1">
        <a:spcBef>
          <a:spcPct val="0"/>
        </a:spcBef>
        <a:spcAft>
          <a:spcPct val="0"/>
        </a:spcAft>
        <a:defRPr sz="4400">
          <a:solidFill>
            <a:schemeClr val="tx2"/>
          </a:solidFill>
          <a:latin typeface="Arial" charset="0"/>
          <a:cs typeface="Arial" charset="0"/>
        </a:defRPr>
      </a:lvl8pPr>
      <a:lvl9pPr marL="1828800" algn="ctr" rtl="0" eaLnBrk="1" fontAlgn="base" hangingPunct="1">
        <a:spcBef>
          <a:spcPct val="0"/>
        </a:spcBef>
        <a:spcAft>
          <a:spcPct val="0"/>
        </a:spcAft>
        <a:defRPr sz="4400">
          <a:solidFill>
            <a:schemeClr val="tx2"/>
          </a:solidFill>
          <a:latin typeface="Arial" charset="0"/>
          <a:cs typeface="Arial" charset="0"/>
        </a:defRPr>
      </a:lvl9pPr>
    </p:titleStyle>
    <p:bodyStyle>
      <a:lvl1pPr marL="342900" indent="-342900" algn="l" rtl="0" eaLnBrk="1" fontAlgn="base" hangingPunct="1">
        <a:spcBef>
          <a:spcPct val="20000"/>
        </a:spcBef>
        <a:spcAft>
          <a:spcPct val="0"/>
        </a:spcAft>
        <a:buChar char="•"/>
        <a:defRPr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800">
          <a:solidFill>
            <a:schemeClr val="tx1"/>
          </a:solidFill>
          <a:latin typeface="+mn-lt"/>
          <a:cs typeface="+mn-cs"/>
        </a:defRPr>
      </a:lvl2pPr>
      <a:lvl3pPr marL="1143000" indent="-228600" algn="l" rtl="0" eaLnBrk="1" fontAlgn="base" hangingPunct="1">
        <a:spcBef>
          <a:spcPct val="20000"/>
        </a:spcBef>
        <a:spcAft>
          <a:spcPct val="0"/>
        </a:spcAft>
        <a:buChar char="•"/>
        <a:defRPr sz="2400">
          <a:solidFill>
            <a:schemeClr val="tx1"/>
          </a:solidFill>
          <a:latin typeface="+mn-lt"/>
          <a:cs typeface="+mn-cs"/>
        </a:defRPr>
      </a:lvl3pPr>
      <a:lvl4pPr marL="1600200" indent="-228600" algn="l" rtl="0" eaLnBrk="1" fontAlgn="base" hangingPunct="1">
        <a:spcBef>
          <a:spcPct val="20000"/>
        </a:spcBef>
        <a:spcAft>
          <a:spcPct val="0"/>
        </a:spcAft>
        <a:buChar char="–"/>
        <a:defRPr sz="2000">
          <a:solidFill>
            <a:schemeClr val="tx1"/>
          </a:solidFill>
          <a:latin typeface="+mn-lt"/>
          <a:cs typeface="+mn-cs"/>
        </a:defRPr>
      </a:lvl4pPr>
      <a:lvl5pPr marL="2057400" indent="-228600" algn="l" rtl="0" eaLnBrk="1" fontAlgn="base" hangingPunct="1">
        <a:spcBef>
          <a:spcPct val="20000"/>
        </a:spcBef>
        <a:spcAft>
          <a:spcPct val="0"/>
        </a:spcAft>
        <a:buChar char="»"/>
        <a:defRPr sz="2000">
          <a:solidFill>
            <a:schemeClr val="tx1"/>
          </a:solidFill>
          <a:latin typeface="+mn-lt"/>
          <a:cs typeface="+mn-cs"/>
        </a:defRPr>
      </a:lvl5pPr>
      <a:lvl6pPr marL="2514600" indent="-228600" algn="l" rtl="0" eaLnBrk="1" fontAlgn="base" hangingPunct="1">
        <a:spcBef>
          <a:spcPct val="20000"/>
        </a:spcBef>
        <a:spcAft>
          <a:spcPct val="0"/>
        </a:spcAft>
        <a:buChar char="»"/>
        <a:defRPr sz="2000">
          <a:solidFill>
            <a:schemeClr val="tx1"/>
          </a:solidFill>
          <a:latin typeface="+mn-lt"/>
          <a:cs typeface="+mn-cs"/>
        </a:defRPr>
      </a:lvl6pPr>
      <a:lvl7pPr marL="2971800" indent="-228600" algn="l" rtl="0" eaLnBrk="1" fontAlgn="base" hangingPunct="1">
        <a:spcBef>
          <a:spcPct val="20000"/>
        </a:spcBef>
        <a:spcAft>
          <a:spcPct val="0"/>
        </a:spcAft>
        <a:buChar char="»"/>
        <a:defRPr sz="2000">
          <a:solidFill>
            <a:schemeClr val="tx1"/>
          </a:solidFill>
          <a:latin typeface="+mn-lt"/>
          <a:cs typeface="+mn-cs"/>
        </a:defRPr>
      </a:lvl7pPr>
      <a:lvl8pPr marL="3429000" indent="-228600" algn="l" rtl="0" eaLnBrk="1" fontAlgn="base" hangingPunct="1">
        <a:spcBef>
          <a:spcPct val="20000"/>
        </a:spcBef>
        <a:spcAft>
          <a:spcPct val="0"/>
        </a:spcAft>
        <a:buChar char="»"/>
        <a:defRPr sz="2000">
          <a:solidFill>
            <a:schemeClr val="tx1"/>
          </a:solidFill>
          <a:latin typeface="+mn-lt"/>
          <a:cs typeface="+mn-cs"/>
        </a:defRPr>
      </a:lvl8pPr>
      <a:lvl9pPr marL="3886200" indent="-228600" algn="l" rtl="0" eaLnBrk="1" fontAlgn="base" hangingPunct="1">
        <a:spcBef>
          <a:spcPct val="20000"/>
        </a:spcBef>
        <a:spcAft>
          <a:spcPct val="0"/>
        </a:spcAft>
        <a:buChar char="»"/>
        <a:defRPr sz="2000">
          <a:solidFill>
            <a:schemeClr val="tx1"/>
          </a:solidFill>
          <a:latin typeface="+mn-lt"/>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lstStyle/>
          <a:p>
            <a:r>
              <a:rPr lang="ru-RU" dirty="0" smtClean="0"/>
              <a:t>Финансовая система Кыргызской Республики </a:t>
            </a:r>
            <a:endParaRPr lang="ru-RU"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z="3200" b="1" i="1" dirty="0" smtClean="0"/>
              <a:t> Финансы предприятий и организаций</a:t>
            </a:r>
            <a:br>
              <a:rPr lang="ru-RU" sz="3200" b="1" i="1" dirty="0" smtClean="0"/>
            </a:br>
            <a:endParaRPr lang="ru-RU" sz="3200" b="1" i="1" dirty="0"/>
          </a:p>
        </p:txBody>
      </p:sp>
      <p:sp>
        <p:nvSpPr>
          <p:cNvPr id="3" name="Содержимое 2"/>
          <p:cNvSpPr>
            <a:spLocks noGrp="1"/>
          </p:cNvSpPr>
          <p:nvPr>
            <p:ph idx="1"/>
          </p:nvPr>
        </p:nvSpPr>
        <p:spPr/>
        <p:txBody>
          <a:bodyPr/>
          <a:lstStyle/>
          <a:p>
            <a:pPr algn="just"/>
            <a:r>
              <a:rPr lang="ru-RU" sz="2400" i="1" dirty="0" smtClean="0">
                <a:latin typeface="Times New Roman" pitchFamily="18" charset="0"/>
                <a:cs typeface="Times New Roman" pitchFamily="18" charset="0"/>
              </a:rPr>
              <a:t>В зависимости от степени централизации :</a:t>
            </a:r>
          </a:p>
          <a:p>
            <a:pPr algn="just"/>
            <a:r>
              <a:rPr lang="ru-RU" sz="2400" i="1" dirty="0" smtClean="0">
                <a:latin typeface="Times New Roman" pitchFamily="18" charset="0"/>
                <a:cs typeface="Times New Roman" pitchFamily="18" charset="0"/>
              </a:rPr>
              <a:t>  финансы предприятий;</a:t>
            </a:r>
          </a:p>
          <a:p>
            <a:pPr algn="just"/>
            <a:r>
              <a:rPr lang="ru-RU" sz="2400" i="1" dirty="0" smtClean="0">
                <a:latin typeface="Times New Roman" pitchFamily="18" charset="0"/>
                <a:cs typeface="Times New Roman" pitchFamily="18" charset="0"/>
              </a:rPr>
              <a:t>  финансы объединений, корпораций, холдингов, ФПГ;</a:t>
            </a:r>
          </a:p>
          <a:p>
            <a:pPr algn="just"/>
            <a:r>
              <a:rPr lang="ru-RU" sz="2400" i="1" dirty="0" smtClean="0">
                <a:latin typeface="Times New Roman" pitchFamily="18" charset="0"/>
                <a:cs typeface="Times New Roman" pitchFamily="18" charset="0"/>
              </a:rPr>
              <a:t>  финансы министерств и ведомств</a:t>
            </a:r>
          </a:p>
          <a:p>
            <a:pPr algn="just"/>
            <a:r>
              <a:rPr lang="ru-RU" sz="2400" i="1" dirty="0" smtClean="0">
                <a:latin typeface="Times New Roman" pitchFamily="18" charset="0"/>
                <a:cs typeface="Times New Roman" pitchFamily="18" charset="0"/>
              </a:rPr>
              <a:t>  финансы филиалов, дочерних предприятий.</a:t>
            </a:r>
          </a:p>
          <a:p>
            <a:pPr algn="just"/>
            <a:r>
              <a:rPr lang="ru-RU" sz="2400" i="1" dirty="0" smtClean="0">
                <a:latin typeface="Times New Roman" pitchFamily="18" charset="0"/>
                <a:cs typeface="Times New Roman" pitchFamily="18" charset="0"/>
              </a:rPr>
              <a:t>Отраслевой признак: финансы промышленных, с/</a:t>
            </a:r>
            <a:r>
              <a:rPr lang="ru-RU" sz="2400" i="1" dirty="0" err="1" smtClean="0">
                <a:latin typeface="Times New Roman" pitchFamily="18" charset="0"/>
                <a:cs typeface="Times New Roman" pitchFamily="18" charset="0"/>
              </a:rPr>
              <a:t>х</a:t>
            </a:r>
            <a:r>
              <a:rPr lang="ru-RU" sz="2400" i="1" dirty="0" smtClean="0">
                <a:latin typeface="Times New Roman" pitchFamily="18" charset="0"/>
                <a:cs typeface="Times New Roman" pitchFamily="18" charset="0"/>
              </a:rPr>
              <a:t>, транспортных предприятий.</a:t>
            </a:r>
          </a:p>
          <a:p>
            <a:pPr algn="just"/>
            <a:r>
              <a:rPr lang="ru-RU" sz="2400" i="1" dirty="0" smtClean="0">
                <a:latin typeface="Times New Roman" pitchFamily="18" charset="0"/>
                <a:cs typeface="Times New Roman" pitchFamily="18" charset="0"/>
              </a:rPr>
              <a:t>  В зависимости от характера </a:t>
            </a:r>
            <a:r>
              <a:rPr lang="ru-RU" sz="2400" i="1" dirty="0" err="1" smtClean="0">
                <a:latin typeface="Times New Roman" pitchFamily="18" charset="0"/>
                <a:cs typeface="Times New Roman" pitchFamily="18" charset="0"/>
              </a:rPr>
              <a:t>хоз</a:t>
            </a:r>
            <a:r>
              <a:rPr lang="ru-RU" sz="2400" i="1" dirty="0" smtClean="0">
                <a:latin typeface="Times New Roman" pitchFamily="18" charset="0"/>
                <a:cs typeface="Times New Roman" pitchFamily="18" charset="0"/>
              </a:rPr>
              <a:t>. деятельности выделяют некоммерческие и коммерческие финансы предприятий и организаций.</a:t>
            </a:r>
          </a:p>
          <a:p>
            <a:endParaRPr lang="ru-RU" sz="20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19256" cy="634082"/>
          </a:xfrm>
        </p:spPr>
        <p:txBody>
          <a:bodyPr/>
          <a:lstStyle/>
          <a:p>
            <a:r>
              <a:rPr lang="ru-RU" sz="3600" b="1" i="1" dirty="0" smtClean="0">
                <a:latin typeface="Times New Roman" pitchFamily="18" charset="0"/>
                <a:cs typeface="Times New Roman" pitchFamily="18" charset="0"/>
              </a:rPr>
              <a:t>Государственный бюджет </a:t>
            </a:r>
            <a:endParaRPr lang="ru-RU" sz="3600" b="1" i="1" dirty="0">
              <a:latin typeface="Times New Roman" pitchFamily="18" charset="0"/>
              <a:cs typeface="Times New Roman" pitchFamily="18" charset="0"/>
            </a:endParaRPr>
          </a:p>
        </p:txBody>
      </p:sp>
      <p:sp>
        <p:nvSpPr>
          <p:cNvPr id="3" name="Содержимое 2"/>
          <p:cNvSpPr>
            <a:spLocks noGrp="1"/>
          </p:cNvSpPr>
          <p:nvPr>
            <p:ph idx="1"/>
          </p:nvPr>
        </p:nvSpPr>
        <p:spPr>
          <a:xfrm>
            <a:off x="323528" y="1052736"/>
            <a:ext cx="8496944" cy="5616624"/>
          </a:xfrm>
        </p:spPr>
        <p:txBody>
          <a:bodyPr/>
          <a:lstStyle/>
          <a:p>
            <a:pPr algn="just"/>
            <a:r>
              <a:rPr lang="ru-RU" sz="2400" i="1" dirty="0" smtClean="0">
                <a:latin typeface="Times New Roman" pitchFamily="18" charset="0"/>
                <a:cs typeface="Times New Roman" pitchFamily="18" charset="0"/>
              </a:rPr>
              <a:t>Государственный бюджет Кыргызской Республики состоит из республиканского и местных бюджетов, включает доходы и расходы государства.  </a:t>
            </a:r>
          </a:p>
          <a:p>
            <a:pPr algn="just"/>
            <a:r>
              <a:rPr lang="ru-RU" sz="2400" b="1" i="1" dirty="0" smtClean="0">
                <a:latin typeface="Times New Roman" pitchFamily="18" charset="0"/>
                <a:cs typeface="Times New Roman" pitchFamily="18" charset="0"/>
              </a:rPr>
              <a:t>Доходы государственного бюджета 77 800 530,6 руб. Расходы государственного бюджета 91 338 314,5 руб. </a:t>
            </a:r>
          </a:p>
          <a:p>
            <a:pPr algn="just"/>
            <a:r>
              <a:rPr lang="ru-RU" sz="2400" i="1" dirty="0" smtClean="0">
                <a:latin typeface="Times New Roman" pitchFamily="18" charset="0"/>
                <a:cs typeface="Times New Roman" pitchFamily="18" charset="0"/>
              </a:rPr>
              <a:t>Государственный бюджет КР сосредоточивает в себе часть ВВП государства, является основным финансовым планом образования и использования фонда его денежных средств и представляет собой сметы доходов и расходов соответствующих органов государственной власти.</a:t>
            </a:r>
            <a:endParaRPr lang="ru-RU" sz="2400" i="1" dirty="0">
              <a:latin typeface="Times New Roman" pitchFamily="18" charset="0"/>
              <a:cs typeface="Times New Roman" pitchFamily="18"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179512" y="188640"/>
            <a:ext cx="8712968" cy="6480720"/>
          </a:xfrm>
        </p:spPr>
        <p:txBody>
          <a:bodyPr/>
          <a:lstStyle/>
          <a:p>
            <a:r>
              <a:rPr lang="ru-RU" sz="1800" b="1" i="1" dirty="0" smtClean="0">
                <a:latin typeface="Times New Roman" pitchFamily="18" charset="0"/>
                <a:cs typeface="Times New Roman" pitchFamily="18" charset="0"/>
              </a:rPr>
              <a:t>В республиканский бюджет включаются</a:t>
            </a:r>
            <a:r>
              <a:rPr lang="ru-RU" sz="1800" i="1" dirty="0" smtClean="0">
                <a:latin typeface="Times New Roman" pitchFamily="18" charset="0"/>
                <a:cs typeface="Times New Roman" pitchFamily="18" charset="0"/>
              </a:rPr>
              <a:t>:</a:t>
            </a:r>
          </a:p>
          <a:p>
            <a:r>
              <a:rPr lang="ru-RU" sz="1800" i="1" dirty="0" smtClean="0">
                <a:latin typeface="Times New Roman" pitchFamily="18" charset="0"/>
                <a:cs typeface="Times New Roman" pitchFamily="18" charset="0"/>
              </a:rPr>
              <a:t>  1. НДС;</a:t>
            </a:r>
          </a:p>
          <a:p>
            <a:r>
              <a:rPr lang="ru-RU" sz="1800" i="1" dirty="0" smtClean="0">
                <a:latin typeface="Times New Roman" pitchFamily="18" charset="0"/>
                <a:cs typeface="Times New Roman" pitchFamily="18" charset="0"/>
              </a:rPr>
              <a:t>  2. акцизный налог на импортную продукцию:</a:t>
            </a:r>
          </a:p>
          <a:p>
            <a:r>
              <a:rPr lang="ru-RU" sz="1800" i="1" dirty="0" smtClean="0">
                <a:latin typeface="Times New Roman" pitchFamily="18" charset="0"/>
                <a:cs typeface="Times New Roman" pitchFamily="18" charset="0"/>
              </a:rPr>
              <a:t>  3. налог за пользование автомобильными дорогами, взимаемый с юридических лиц;</a:t>
            </a:r>
          </a:p>
          <a:p>
            <a:r>
              <a:rPr lang="ru-RU" sz="1800" i="1" dirty="0" smtClean="0">
                <a:latin typeface="Times New Roman" pitchFamily="18" charset="0"/>
                <a:cs typeface="Times New Roman" pitchFamily="18" charset="0"/>
              </a:rPr>
              <a:t>  4. импортные и экспортные таможенные пошлины,</a:t>
            </a:r>
          </a:p>
          <a:p>
            <a:r>
              <a:rPr lang="ru-RU" sz="1800" i="1" dirty="0" smtClean="0">
                <a:latin typeface="Times New Roman" pitchFamily="18" charset="0"/>
                <a:cs typeface="Times New Roman" pitchFamily="18" charset="0"/>
              </a:rPr>
              <a:t>  5. отчисления для предупреждения и ликвидации чрезвычайных ситуаций,</a:t>
            </a:r>
          </a:p>
          <a:p>
            <a:r>
              <a:rPr lang="ru-RU" sz="1800" i="1" dirty="0" smtClean="0">
                <a:latin typeface="Times New Roman" pitchFamily="18" charset="0"/>
                <a:cs typeface="Times New Roman" pitchFamily="18" charset="0"/>
              </a:rPr>
              <a:t>  6. отчисления на развитие и воспроизводство </a:t>
            </a:r>
            <a:r>
              <a:rPr lang="ru-RU" sz="1800" i="1" dirty="0" err="1" smtClean="0">
                <a:latin typeface="Times New Roman" pitchFamily="18" charset="0"/>
                <a:cs typeface="Times New Roman" pitchFamily="18" charset="0"/>
              </a:rPr>
              <a:t>минерально</a:t>
            </a:r>
            <a:r>
              <a:rPr lang="ru-RU" sz="1800" i="1" dirty="0" smtClean="0">
                <a:latin typeface="Times New Roman" pitchFamily="18" charset="0"/>
                <a:cs typeface="Times New Roman" pitchFamily="18" charset="0"/>
              </a:rPr>
              <a:t> – сырьевой базы;</a:t>
            </a:r>
          </a:p>
          <a:p>
            <a:pPr algn="just"/>
            <a:r>
              <a:rPr lang="ru-RU" sz="1800" i="1" dirty="0" smtClean="0">
                <a:latin typeface="Times New Roman" pitchFamily="18" charset="0"/>
                <a:cs typeface="Times New Roman" pitchFamily="18" charset="0"/>
              </a:rPr>
              <a:t>  7. проценты по кредитам (ссудам), выдаваемым из республиканского бюджета;</a:t>
            </a:r>
          </a:p>
          <a:p>
            <a:pPr algn="just"/>
            <a:r>
              <a:rPr lang="ru-RU" sz="1800" i="1" dirty="0" smtClean="0">
                <a:latin typeface="Times New Roman" pitchFamily="18" charset="0"/>
                <a:cs typeface="Times New Roman" pitchFamily="18" charset="0"/>
              </a:rPr>
              <a:t>  8. государственная пошлина, взимаемая органами арбитражного суда и органами внутренних дел за реализацию паспортов;</a:t>
            </a:r>
          </a:p>
          <a:p>
            <a:pPr algn="just"/>
            <a:r>
              <a:rPr lang="ru-RU" sz="1800" i="1" dirty="0" smtClean="0">
                <a:latin typeface="Times New Roman" pitchFamily="18" charset="0"/>
                <a:cs typeface="Times New Roman" pitchFamily="18" charset="0"/>
              </a:rPr>
              <a:t>  9. поступления от реализации общегосударственных денежно-вещевых лотерей;</a:t>
            </a:r>
          </a:p>
          <a:p>
            <a:pPr algn="just"/>
            <a:r>
              <a:rPr lang="ru-RU" sz="1800" i="1" dirty="0" smtClean="0">
                <a:latin typeface="Times New Roman" pitchFamily="18" charset="0"/>
                <a:cs typeface="Times New Roman" pitchFamily="18" charset="0"/>
              </a:rPr>
              <a:t>  10. другие неналоговые платежи, поступающие в республиканский бюджет в виде сборов, платежей, доходов и санкций согласно закону КР « О неналоговых платежах»;</a:t>
            </a:r>
          </a:p>
          <a:p>
            <a:pPr algn="just"/>
            <a:r>
              <a:rPr lang="ru-RU" sz="1800" i="1" dirty="0" smtClean="0">
                <a:latin typeface="Times New Roman" pitchFamily="18" charset="0"/>
                <a:cs typeface="Times New Roman" pitchFamily="18" charset="0"/>
              </a:rPr>
              <a:t>  11.доходы бюджетных учреждений и организаций республиканского подчинения от специальных средств, включаемые в доходную часть республиканского бюджета ;</a:t>
            </a:r>
          </a:p>
          <a:p>
            <a:pPr algn="just"/>
            <a:r>
              <a:rPr lang="ru-RU" sz="1800" i="1" dirty="0" smtClean="0">
                <a:latin typeface="Times New Roman" pitchFamily="18" charset="0"/>
                <a:cs typeface="Times New Roman" pitchFamily="18" charset="0"/>
              </a:rPr>
              <a:t>  12. официальные трансферты, гранты, а также другие поступления, зачисляемые в республиканский бюджет в размере, предусмотренном законодательством КР</a:t>
            </a:r>
            <a:endParaRPr lang="ru-RU" sz="1800" i="1" dirty="0">
              <a:latin typeface="Times New Roman" pitchFamily="18" charset="0"/>
              <a:cs typeface="Times New Roman" pitchFamily="18"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251520" y="332656"/>
            <a:ext cx="8640960" cy="6192688"/>
          </a:xfrm>
        </p:spPr>
        <p:txBody>
          <a:bodyPr/>
          <a:lstStyle/>
          <a:p>
            <a:r>
              <a:rPr lang="ru-RU" sz="2400" b="1" i="1" dirty="0" smtClean="0">
                <a:latin typeface="Times New Roman" pitchFamily="18" charset="0"/>
                <a:cs typeface="Times New Roman" pitchFamily="18" charset="0"/>
              </a:rPr>
              <a:t>В местные бюджеты включаются доходы;</a:t>
            </a:r>
          </a:p>
          <a:p>
            <a:r>
              <a:rPr lang="ru-RU" sz="2400" i="1" dirty="0" smtClean="0">
                <a:latin typeface="Times New Roman" pitchFamily="18" charset="0"/>
                <a:cs typeface="Times New Roman" pitchFamily="18" charset="0"/>
              </a:rPr>
              <a:t>  • Земельный налог;</a:t>
            </a:r>
          </a:p>
          <a:p>
            <a:r>
              <a:rPr lang="ru-RU" sz="2400" i="1" dirty="0" smtClean="0">
                <a:latin typeface="Times New Roman" pitchFamily="18" charset="0"/>
                <a:cs typeface="Times New Roman" pitchFamily="18" charset="0"/>
              </a:rPr>
              <a:t>  • Арендная плата за землю;</a:t>
            </a:r>
          </a:p>
          <a:p>
            <a:r>
              <a:rPr lang="ru-RU" sz="2400" i="1" dirty="0" smtClean="0">
                <a:latin typeface="Times New Roman" pitchFamily="18" charset="0"/>
                <a:cs typeface="Times New Roman" pitchFamily="18" charset="0"/>
              </a:rPr>
              <a:t>  • Государственная пошлина в размерах, установленных законодательством КР;</a:t>
            </a:r>
          </a:p>
          <a:p>
            <a:r>
              <a:rPr lang="ru-RU" sz="2400" i="1" dirty="0" smtClean="0">
                <a:latin typeface="Times New Roman" pitchFamily="18" charset="0"/>
                <a:cs typeface="Times New Roman" pitchFamily="18" charset="0"/>
              </a:rPr>
              <a:t>  • Местные налоги и сборы в соответствии с разделом VIII « Местные налоги и сборы в Налогового кодекса КР.</a:t>
            </a:r>
          </a:p>
          <a:p>
            <a:r>
              <a:rPr lang="ru-RU" sz="2400" i="1" dirty="0" smtClean="0">
                <a:latin typeface="Times New Roman" pitchFamily="18" charset="0"/>
                <a:cs typeface="Times New Roman" pitchFamily="18" charset="0"/>
              </a:rPr>
              <a:t>  • Неналоговые платежи, поступающие в местные бюджету в виде сборов, платежей, доходов и санкций согласно закону КР « О неналоговых платежах";</a:t>
            </a:r>
          </a:p>
          <a:p>
            <a:r>
              <a:rPr lang="ru-RU" sz="2400" i="1" dirty="0" smtClean="0">
                <a:latin typeface="Times New Roman" pitchFamily="18" charset="0"/>
                <a:cs typeface="Times New Roman" pitchFamily="18" charset="0"/>
              </a:rPr>
              <a:t>  • Доходы бюджетных организаций местного подчинения от специальных средств, включаемые в доходную часть местных бюджетов.</a:t>
            </a:r>
          </a:p>
          <a:p>
            <a:endParaRPr lang="ru-RU" sz="2400" i="1" dirty="0">
              <a:latin typeface="Times New Roman" pitchFamily="18" charset="0"/>
              <a:cs typeface="Times New Roman" pitchFamily="18"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548680"/>
            <a:ext cx="8229600" cy="288032"/>
          </a:xfrm>
        </p:spPr>
        <p:txBody>
          <a:bodyPr/>
          <a:lstStyle/>
          <a:p>
            <a:r>
              <a:rPr lang="ru-RU" sz="3600" b="1" i="1" dirty="0" smtClean="0">
                <a:latin typeface="Times New Roman" pitchFamily="18" charset="0"/>
                <a:cs typeface="Times New Roman" pitchFamily="18" charset="0"/>
              </a:rPr>
              <a:t>Банковская система</a:t>
            </a:r>
            <a:r>
              <a:rPr lang="ru-RU" dirty="0" smtClean="0"/>
              <a:t/>
            </a:r>
            <a:br>
              <a:rPr lang="ru-RU" dirty="0" smtClean="0"/>
            </a:br>
            <a:endParaRPr lang="ru-RU" dirty="0"/>
          </a:p>
        </p:txBody>
      </p:sp>
      <p:sp>
        <p:nvSpPr>
          <p:cNvPr id="3" name="Содержимое 2"/>
          <p:cNvSpPr>
            <a:spLocks noGrp="1"/>
          </p:cNvSpPr>
          <p:nvPr>
            <p:ph idx="1"/>
          </p:nvPr>
        </p:nvSpPr>
        <p:spPr>
          <a:xfrm>
            <a:off x="395536" y="1124744"/>
            <a:ext cx="8229600" cy="4525963"/>
          </a:xfrm>
        </p:spPr>
        <p:txBody>
          <a:bodyPr/>
          <a:lstStyle/>
          <a:p>
            <a:pPr algn="just"/>
            <a:r>
              <a:rPr lang="ru-RU" sz="2400" i="1" dirty="0" smtClean="0">
                <a:latin typeface="Times New Roman" pitchFamily="18" charset="0"/>
                <a:cs typeface="Times New Roman" pitchFamily="18" charset="0"/>
              </a:rPr>
              <a:t>Банковская система Кыргызской Республики состоит из двух уровней: первый уровень — это Национальный банк Кыргызской Республики, второй — коммерческие банки Кыргызской Республики. Национальный банк Кыргызской </a:t>
            </a:r>
            <a:r>
              <a:rPr lang="ru-RU" sz="2400" i="1" dirty="0" err="1" smtClean="0">
                <a:latin typeface="Times New Roman" pitchFamily="18" charset="0"/>
                <a:cs typeface="Times New Roman" pitchFamily="18" charset="0"/>
              </a:rPr>
              <a:t>Рес</a:t>
            </a:r>
            <a:r>
              <a:rPr lang="ru-RU" sz="2400" i="1" dirty="0" smtClean="0">
                <a:latin typeface="Times New Roman" pitchFamily="18" charset="0"/>
                <a:cs typeface="Times New Roman" pitchFamily="18" charset="0"/>
              </a:rPr>
              <a:t> публики является органом регулирования. На сегодняшний день нормативной основой функционирования и развития банковской системы являются Законы Кыргызской Республики: «О Национальном банке Кыргызской Республики» от 29.7.1997, «О банках и банковской деятельности» от 29.7.1997. Банковская система прошла несколько этапов в своём развитии</a:t>
            </a:r>
            <a:r>
              <a:rPr lang="ru-RU" sz="2400" i="1" dirty="0" smtClean="0">
                <a:latin typeface="Times New Roman" pitchFamily="18" charset="0"/>
                <a:cs typeface="Times New Roman" pitchFamily="18" charset="0"/>
              </a:rPr>
              <a:t>.</a:t>
            </a:r>
            <a:endParaRPr lang="ru-RU" sz="2400" i="1" dirty="0" smtClean="0">
              <a:latin typeface="Times New Roman" pitchFamily="18" charset="0"/>
              <a:cs typeface="Times New Roman" pitchFamily="18" charset="0"/>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323528" y="260648"/>
            <a:ext cx="8424936" cy="6336704"/>
          </a:xfrm>
        </p:spPr>
        <p:txBody>
          <a:bodyPr/>
          <a:lstStyle/>
          <a:p>
            <a:pPr algn="just"/>
            <a:r>
              <a:rPr lang="ru-RU" sz="2000" i="1" dirty="0" smtClean="0">
                <a:latin typeface="Times New Roman" pitchFamily="18" charset="0"/>
                <a:cs typeface="Times New Roman" pitchFamily="18" charset="0"/>
              </a:rPr>
              <a:t>Первый этап охватывает 1992—94. За это время были образованы Национальный и коммерческие банки, </a:t>
            </a:r>
            <a:r>
              <a:rPr lang="ru-RU" sz="2000" i="1" dirty="0" smtClean="0">
                <a:latin typeface="Times New Roman" pitchFamily="18" charset="0"/>
                <a:cs typeface="Times New Roman" pitchFamily="18" charset="0"/>
              </a:rPr>
              <a:t>которые </a:t>
            </a:r>
            <a:r>
              <a:rPr lang="ru-RU" sz="2000" i="1" dirty="0" smtClean="0">
                <a:latin typeface="Times New Roman" pitchFamily="18" charset="0"/>
                <a:cs typeface="Times New Roman" pitchFamily="18" charset="0"/>
              </a:rPr>
              <a:t>сформировали </a:t>
            </a:r>
            <a:r>
              <a:rPr lang="ru-RU" sz="2000" i="1" dirty="0" smtClean="0">
                <a:latin typeface="Times New Roman" pitchFamily="18" charset="0"/>
                <a:cs typeface="Times New Roman" pitchFamily="18" charset="0"/>
              </a:rPr>
              <a:t>двухуровневую </a:t>
            </a:r>
            <a:r>
              <a:rPr lang="ru-RU" sz="2000" i="1" dirty="0" smtClean="0">
                <a:latin typeface="Times New Roman" pitchFamily="18" charset="0"/>
                <a:cs typeface="Times New Roman" pitchFamily="18" charset="0"/>
              </a:rPr>
              <a:t>банковскую систему. В силу ряда объективных и субъективных причин, к концу </a:t>
            </a:r>
            <a:r>
              <a:rPr lang="ru-RU" sz="2000" i="1" dirty="0" smtClean="0">
                <a:latin typeface="Times New Roman" pitchFamily="18" charset="0"/>
                <a:cs typeface="Times New Roman" pitchFamily="18" charset="0"/>
              </a:rPr>
              <a:t>первого </a:t>
            </a:r>
            <a:r>
              <a:rPr lang="ru-RU" sz="2000" i="1" dirty="0" smtClean="0">
                <a:latin typeface="Times New Roman" pitchFamily="18" charset="0"/>
                <a:cs typeface="Times New Roman" pitchFamily="18" charset="0"/>
              </a:rPr>
              <a:t>этапа состояние коммерческих банков резко ухудшилось. </a:t>
            </a:r>
          </a:p>
          <a:p>
            <a:pPr algn="just"/>
            <a:r>
              <a:rPr lang="ru-RU" sz="2000" i="1" dirty="0" smtClean="0">
                <a:latin typeface="Times New Roman" pitchFamily="18" charset="0"/>
                <a:cs typeface="Times New Roman" pitchFamily="18" charset="0"/>
              </a:rPr>
              <a:t>На втором этапе (1995—97) с целью реформирования банковской системы была разработана программа FIN SAC , </a:t>
            </a:r>
            <a:r>
              <a:rPr lang="ru-RU" sz="2000" i="1" dirty="0" smtClean="0">
                <a:latin typeface="Times New Roman" pitchFamily="18" charset="0"/>
                <a:cs typeface="Times New Roman" pitchFamily="18" charset="0"/>
              </a:rPr>
              <a:t>которая </a:t>
            </a:r>
            <a:r>
              <a:rPr lang="ru-RU" sz="2000" i="1" dirty="0" smtClean="0">
                <a:latin typeface="Times New Roman" pitchFamily="18" charset="0"/>
                <a:cs typeface="Times New Roman" pitchFamily="18" charset="0"/>
              </a:rPr>
              <a:t>функционировала в 1996-98. </a:t>
            </a:r>
          </a:p>
          <a:p>
            <a:pPr algn="just"/>
            <a:r>
              <a:rPr lang="ru-RU" sz="2000" i="1" dirty="0" smtClean="0">
                <a:latin typeface="Times New Roman" pitchFamily="18" charset="0"/>
                <a:cs typeface="Times New Roman" pitchFamily="18" charset="0"/>
              </a:rPr>
              <a:t>На </a:t>
            </a:r>
            <a:r>
              <a:rPr lang="ru-RU" sz="2000" i="1" dirty="0" smtClean="0">
                <a:latin typeface="Times New Roman" pitchFamily="18" charset="0"/>
                <a:cs typeface="Times New Roman" pitchFamily="18" charset="0"/>
              </a:rPr>
              <a:t>третьем этапе (1998—99) вследствие </a:t>
            </a:r>
            <a:r>
              <a:rPr lang="ru-RU" sz="2000" i="1" dirty="0" smtClean="0">
                <a:latin typeface="Times New Roman" pitchFamily="18" charset="0"/>
                <a:cs typeface="Times New Roman" pitchFamily="18" charset="0"/>
              </a:rPr>
              <a:t>российского </a:t>
            </a:r>
            <a:r>
              <a:rPr lang="ru-RU" sz="2000" i="1" dirty="0" smtClean="0">
                <a:latin typeface="Times New Roman" pitchFamily="18" charset="0"/>
                <a:cs typeface="Times New Roman" pitchFamily="18" charset="0"/>
              </a:rPr>
              <a:t>кризиса, </a:t>
            </a:r>
            <a:r>
              <a:rPr lang="ru-RU" sz="2000" i="1" dirty="0" smtClean="0">
                <a:latin typeface="Times New Roman" pitchFamily="18" charset="0"/>
                <a:cs typeface="Times New Roman" pitchFamily="18" charset="0"/>
              </a:rPr>
              <a:t>который </a:t>
            </a:r>
            <a:r>
              <a:rPr lang="ru-RU" sz="2000" i="1" dirty="0" smtClean="0">
                <a:latin typeface="Times New Roman" pitchFamily="18" charset="0"/>
                <a:cs typeface="Times New Roman" pitchFamily="18" charset="0"/>
              </a:rPr>
              <a:t>вызвал экономический спад в республике, невыполнения обязательств некоторыми крупными предприятиями по дол гам перед коммерческими банками ситуация </a:t>
            </a:r>
            <a:r>
              <a:rPr lang="ru-RU" sz="2000" i="1" dirty="0" smtClean="0">
                <a:latin typeface="Times New Roman" pitchFamily="18" charset="0"/>
                <a:cs typeface="Times New Roman" pitchFamily="18" charset="0"/>
              </a:rPr>
              <a:t>снова </a:t>
            </a:r>
            <a:r>
              <a:rPr lang="ru-RU" sz="2000" i="1" dirty="0" smtClean="0">
                <a:latin typeface="Times New Roman" pitchFamily="18" charset="0"/>
                <a:cs typeface="Times New Roman" pitchFamily="18" charset="0"/>
              </a:rPr>
              <a:t>стала нестабильной. Национальный банк </a:t>
            </a:r>
            <a:r>
              <a:rPr lang="ru-RU" sz="2000" i="1" dirty="0" smtClean="0">
                <a:latin typeface="Times New Roman" pitchFamily="18" charset="0"/>
                <a:cs typeface="Times New Roman" pitchFamily="18" charset="0"/>
              </a:rPr>
              <a:t>оперативно </a:t>
            </a:r>
            <a:r>
              <a:rPr lang="ru-RU" sz="2000" i="1" dirty="0" smtClean="0">
                <a:latin typeface="Times New Roman" pitchFamily="18" charset="0"/>
                <a:cs typeface="Times New Roman" pitchFamily="18" charset="0"/>
              </a:rPr>
              <a:t>принял меры, </a:t>
            </a:r>
            <a:r>
              <a:rPr lang="ru-RU" sz="2000" i="1" dirty="0" smtClean="0">
                <a:latin typeface="Times New Roman" pitchFamily="18" charset="0"/>
                <a:cs typeface="Times New Roman" pitchFamily="18" charset="0"/>
              </a:rPr>
              <a:t>которые </a:t>
            </a:r>
            <a:r>
              <a:rPr lang="ru-RU" sz="2000" i="1" dirty="0" smtClean="0">
                <a:latin typeface="Times New Roman" pitchFamily="18" charset="0"/>
                <a:cs typeface="Times New Roman" pitchFamily="18" charset="0"/>
              </a:rPr>
              <a:t>позволили избе жать системного кризиса.</a:t>
            </a:r>
            <a:endParaRPr lang="ru-RU" sz="2000" i="1" dirty="0">
              <a:latin typeface="Times New Roman" pitchFamily="18" charset="0"/>
              <a:cs typeface="Times New Roman" pitchFamily="18" charset="0"/>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67544" y="332656"/>
            <a:ext cx="8280920" cy="5976664"/>
          </a:xfrm>
        </p:spPr>
        <p:txBody>
          <a:bodyPr/>
          <a:lstStyle/>
          <a:p>
            <a:pPr algn="just"/>
            <a:r>
              <a:rPr lang="ru-RU" sz="2800" i="1" dirty="0" smtClean="0">
                <a:latin typeface="Times New Roman" pitchFamily="18" charset="0"/>
                <a:cs typeface="Times New Roman" pitchFamily="18" charset="0"/>
              </a:rPr>
              <a:t>Банковская система </a:t>
            </a:r>
            <a:r>
              <a:rPr lang="ru-RU" sz="2800" i="1" dirty="0" err="1" smtClean="0">
                <a:latin typeface="Times New Roman" pitchFamily="18" charset="0"/>
                <a:cs typeface="Times New Roman" pitchFamily="18" charset="0"/>
              </a:rPr>
              <a:t>Kыprызcтaнa</a:t>
            </a:r>
            <a:r>
              <a:rPr lang="ru-RU" sz="2800" i="1" dirty="0" smtClean="0">
                <a:latin typeface="Times New Roman" pitchFamily="18" charset="0"/>
                <a:cs typeface="Times New Roman" pitchFamily="18" charset="0"/>
              </a:rPr>
              <a:t> представлена двадцатью коммерческими банками (включая Расчетно-сберегательную компанию и филиал Национального банка Пакистана). В их числе 12 банков - с иностранным участием в капитале, при этом в 8-ми банках иностранное участие составило более 50 процентов. </a:t>
            </a:r>
          </a:p>
          <a:p>
            <a:pPr algn="just"/>
            <a:r>
              <a:rPr lang="ru-RU" sz="2800" i="1" dirty="0" smtClean="0">
                <a:latin typeface="Times New Roman" pitchFamily="18" charset="0"/>
                <a:cs typeface="Times New Roman" pitchFamily="18" charset="0"/>
              </a:rPr>
              <a:t>         Обзор деятельности финансовых  учреждений подготовлен на основе скорректированной годовой регулятивной отчетности действующих коммерческих банков за 2009 и 2010 годы.</a:t>
            </a:r>
          </a:p>
          <a:p>
            <a:endParaRPr lang="ru-RU" sz="24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395536" y="260648"/>
            <a:ext cx="8496944" cy="6264696"/>
          </a:xfrm>
        </p:spPr>
        <p:txBody>
          <a:bodyPr/>
          <a:lstStyle/>
          <a:p>
            <a:pPr algn="just"/>
            <a:r>
              <a:rPr lang="ru-RU" sz="2000" i="1" dirty="0" smtClean="0">
                <a:latin typeface="Times New Roman" pitchFamily="18" charset="0"/>
                <a:cs typeface="Times New Roman" pitchFamily="18" charset="0"/>
              </a:rPr>
              <a:t>Национальным банком, совместно с коммерческими банками, разработана среднесрочная концепция развития банковской системы, принято постановление о доведении минимального уставного капитала действующих банков до 50 млн. сомов к 1.8.2000 и до 100 млн. сомов к 1.8.2001. </a:t>
            </a:r>
          </a:p>
          <a:p>
            <a:pPr algn="just"/>
            <a:r>
              <a:rPr lang="ru-RU" sz="2000" i="1" dirty="0" smtClean="0">
                <a:latin typeface="Times New Roman" pitchFamily="18" charset="0"/>
                <a:cs typeface="Times New Roman" pitchFamily="18" charset="0"/>
              </a:rPr>
              <a:t>Основу </a:t>
            </a:r>
            <a:r>
              <a:rPr lang="ru-RU" sz="2000" i="1" dirty="0" smtClean="0">
                <a:latin typeface="Times New Roman" pitchFamily="18" charset="0"/>
                <a:cs typeface="Times New Roman" pitchFamily="18" charset="0"/>
              </a:rPr>
              <a:t>банковского надзора Национального банка Кыргызской Республики составляет постоянное наблюдение за деятельностью коммерческих банков посредством установления экономических нормативов, инструкций. С 1 октября 1998 вступила в силу новая редакция инструкции по определению стандарта адекватности капитала коммерческих банков Кыргызской </a:t>
            </a:r>
            <a:r>
              <a:rPr lang="ru-RU" sz="2000" i="1" dirty="0" smtClean="0">
                <a:latin typeface="Times New Roman" pitchFamily="18" charset="0"/>
                <a:cs typeface="Times New Roman" pitchFamily="18" charset="0"/>
              </a:rPr>
              <a:t>Республики</a:t>
            </a:r>
            <a:r>
              <a:rPr lang="ru-RU" sz="2000" i="1" dirty="0" smtClean="0">
                <a:latin typeface="Times New Roman" pitchFamily="18" charset="0"/>
                <a:cs typeface="Times New Roman" pitchFamily="18" charset="0"/>
              </a:rPr>
              <a:t>. Разработаны и утверждены следующие нормативные акты: основные принципы </a:t>
            </a:r>
            <a:r>
              <a:rPr lang="ru-RU" sz="2000" i="1" dirty="0" smtClean="0">
                <a:latin typeface="Times New Roman" pitchFamily="18" charset="0"/>
                <a:cs typeface="Times New Roman" pitchFamily="18" charset="0"/>
              </a:rPr>
              <a:t>консолидации </a:t>
            </a:r>
            <a:r>
              <a:rPr lang="ru-RU" sz="2000" i="1" dirty="0" smtClean="0">
                <a:latin typeface="Times New Roman" pitchFamily="18" charset="0"/>
                <a:cs typeface="Times New Roman" pitchFamily="18" charset="0"/>
              </a:rPr>
              <a:t>регулятивной отчётности коммерческих банков; временная инструкция по работе с </a:t>
            </a:r>
            <a:r>
              <a:rPr lang="ru-RU" sz="2000" i="1" dirty="0" smtClean="0">
                <a:latin typeface="Times New Roman" pitchFamily="18" charset="0"/>
                <a:cs typeface="Times New Roman" pitchFamily="18" charset="0"/>
              </a:rPr>
              <a:t>депозитами</a:t>
            </a:r>
            <a:r>
              <a:rPr lang="ru-RU" sz="2000" i="1" dirty="0" smtClean="0">
                <a:latin typeface="Times New Roman" pitchFamily="18" charset="0"/>
                <a:cs typeface="Times New Roman" pitchFamily="18" charset="0"/>
              </a:rPr>
              <a:t>; правила регулирования операций </a:t>
            </a:r>
            <a:r>
              <a:rPr lang="ru-RU" sz="2000" i="1" dirty="0" smtClean="0">
                <a:latin typeface="Times New Roman" pitchFamily="18" charset="0"/>
                <a:cs typeface="Times New Roman" pitchFamily="18" charset="0"/>
              </a:rPr>
              <a:t>коммерческих </a:t>
            </a:r>
            <a:r>
              <a:rPr lang="ru-RU" sz="2000" i="1" dirty="0" smtClean="0">
                <a:latin typeface="Times New Roman" pitchFamily="18" charset="0"/>
                <a:cs typeface="Times New Roman" pitchFamily="18" charset="0"/>
              </a:rPr>
              <a:t>банков по доверительному </a:t>
            </a:r>
            <a:r>
              <a:rPr lang="ru-RU" sz="2000" i="1" dirty="0" smtClean="0">
                <a:latin typeface="Times New Roman" pitchFamily="18" charset="0"/>
                <a:cs typeface="Times New Roman" pitchFamily="18" charset="0"/>
              </a:rPr>
              <a:t>управлению; требования </a:t>
            </a:r>
            <a:r>
              <a:rPr lang="ru-RU" sz="2000" i="1" dirty="0" smtClean="0">
                <a:latin typeface="Times New Roman" pitchFamily="18" charset="0"/>
                <a:cs typeface="Times New Roman" pitchFamily="18" charset="0"/>
              </a:rPr>
              <a:t>к внешнему аудиту банков и </a:t>
            </a:r>
            <a:r>
              <a:rPr lang="ru-RU" sz="2000" i="1" dirty="0" smtClean="0">
                <a:latin typeface="Times New Roman" pitchFamily="18" charset="0"/>
                <a:cs typeface="Times New Roman" pitchFamily="18" charset="0"/>
              </a:rPr>
              <a:t>финансово-кредитных </a:t>
            </a:r>
            <a:r>
              <a:rPr lang="ru-RU" sz="2000" i="1" dirty="0" smtClean="0">
                <a:latin typeface="Times New Roman" pitchFamily="18" charset="0"/>
                <a:cs typeface="Times New Roman" pitchFamily="18" charset="0"/>
              </a:rPr>
              <a:t>учреждений. В республике функционируют 21 коммерческих банка</a:t>
            </a:r>
            <a:endParaRPr lang="ru-RU" sz="2000" i="1" dirty="0">
              <a:latin typeface="Times New Roman" pitchFamily="18" charset="0"/>
              <a:cs typeface="Times New Roman" pitchFamily="18" charset="0"/>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395536" y="332656"/>
            <a:ext cx="8352928" cy="5976664"/>
          </a:xfrm>
        </p:spPr>
        <p:txBody>
          <a:bodyPr/>
          <a:lstStyle/>
          <a:p>
            <a:pPr algn="just"/>
            <a:r>
              <a:rPr lang="ru-RU" sz="2800" i="1" dirty="0" smtClean="0">
                <a:latin typeface="Times New Roman" pitchFamily="18" charset="0"/>
                <a:cs typeface="Times New Roman" pitchFamily="18" charset="0"/>
              </a:rPr>
              <a:t>В Кыргызской Республике создание и функционирование коммерческих банков основывается на Законе КР "О банках и банковской деятельности в КР". В </a:t>
            </a:r>
            <a:r>
              <a:rPr lang="ru-RU" sz="2800" i="1" dirty="0" err="1" smtClean="0">
                <a:latin typeface="Times New Roman" pitchFamily="18" charset="0"/>
                <a:cs typeface="Times New Roman" pitchFamily="18" charset="0"/>
              </a:rPr>
              <a:t>соответсвии</a:t>
            </a:r>
            <a:r>
              <a:rPr lang="ru-RU" sz="2800" i="1" dirty="0" smtClean="0">
                <a:latin typeface="Times New Roman" pitchFamily="18" charset="0"/>
                <a:cs typeface="Times New Roman" pitchFamily="18" charset="0"/>
              </a:rPr>
              <a:t> с этим законом банки </a:t>
            </a:r>
            <a:r>
              <a:rPr lang="ru-RU" sz="2800" i="1" dirty="0" smtClean="0">
                <a:latin typeface="Times New Roman" pitchFamily="18" charset="0"/>
                <a:cs typeface="Times New Roman" pitchFamily="18" charset="0"/>
              </a:rPr>
              <a:t>КР. </a:t>
            </a:r>
            <a:r>
              <a:rPr lang="ru-RU" sz="2800" i="1" dirty="0" smtClean="0">
                <a:latin typeface="Times New Roman" pitchFamily="18" charset="0"/>
                <a:cs typeface="Times New Roman" pitchFamily="18" charset="0"/>
              </a:rPr>
              <a:t>действуют как универсальные кредитные учреждения, совершающие широкий круг операций на финансовом рынке: предоставление различных по видам и срокам кредитов, покупка-продажа и хранение ценных бумаг, иностранной валюты, привлечение средств во вклады, осуществление расчетов, выдача гарантий, поручительств и иных обязательств, посреднические и доверительные операции и </a:t>
            </a:r>
            <a:r>
              <a:rPr lang="ru-RU" sz="2800" i="1" dirty="0" smtClean="0">
                <a:latin typeface="Times New Roman" pitchFamily="18" charset="0"/>
                <a:cs typeface="Times New Roman" pitchFamily="18" charset="0"/>
              </a:rPr>
              <a:t>т.п.</a:t>
            </a:r>
            <a:endParaRPr lang="ru-RU" sz="2800" i="1" dirty="0">
              <a:latin typeface="Times New Roman" pitchFamily="18" charset="0"/>
              <a:cs typeface="Times New Roman" pitchFamily="18" charset="0"/>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395536" y="404664"/>
            <a:ext cx="8352928" cy="6192688"/>
          </a:xfrm>
        </p:spPr>
        <p:txBody>
          <a:bodyPr/>
          <a:lstStyle/>
          <a:p>
            <a:pPr algn="just"/>
            <a:r>
              <a:rPr lang="ru-RU" sz="2200" i="1" dirty="0" smtClean="0">
                <a:latin typeface="Times New Roman" pitchFamily="18" charset="0"/>
                <a:cs typeface="Times New Roman" pitchFamily="18" charset="0"/>
              </a:rPr>
              <a:t> В Кыргызстане банки могут создаваться на основе любой формы собственности - частной, коллективной, акционерной, смешанной. Не исключается возможность создания банков, основанных исключительно на государственной форме собственности, которые в соответствии с действующим законодательством могут осуществлять свою деятельность на коммерческой основе. Для формирования уставных капиталов российских банков допускается привлечение иностранных инвестиций</a:t>
            </a:r>
            <a:r>
              <a:rPr lang="ru-RU" sz="2200" i="1" dirty="0" smtClean="0">
                <a:latin typeface="Times New Roman" pitchFamily="18" charset="0"/>
                <a:cs typeface="Times New Roman" pitchFamily="18" charset="0"/>
              </a:rPr>
              <a:t>.</a:t>
            </a:r>
          </a:p>
          <a:p>
            <a:pPr algn="just"/>
            <a:r>
              <a:rPr lang="ru-RU" sz="2200" i="1" dirty="0" smtClean="0">
                <a:latin typeface="Times New Roman" pitchFamily="18" charset="0"/>
                <a:cs typeface="Times New Roman" pitchFamily="18" charset="0"/>
              </a:rPr>
              <a:t> Решение об открытии каждого отдельного банка с участием иностранных инвестиций принимается  Советом директоров НБ КР. НБ КР  устанавливает лимит участия иностранного капитала в банковской системе страны. Ограничения на участие иностранного капитала преследуют цель создать наиболее благоприятные условия для становления отечественных коммерческих банков и защиты от экспансии зарубежных банков.</a:t>
            </a:r>
          </a:p>
          <a:p>
            <a:pPr algn="just"/>
            <a:endParaRPr lang="ru-RU" sz="2000" i="1" dirty="0">
              <a:latin typeface="Times New Roman" pitchFamily="18" charset="0"/>
              <a:cs typeface="Times New Roman" pitchFamily="18"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251520" y="188640"/>
            <a:ext cx="8640960" cy="6480720"/>
          </a:xfrm>
        </p:spPr>
        <p:txBody>
          <a:bodyPr/>
          <a:lstStyle/>
          <a:p>
            <a:pPr algn="just"/>
            <a:r>
              <a:rPr lang="ru-RU" sz="2400" b="1" i="1" dirty="0" err="1" smtClean="0">
                <a:latin typeface="Times New Roman" pitchFamily="18" charset="0"/>
                <a:cs typeface="Times New Roman" pitchFamily="18" charset="0"/>
              </a:rPr>
              <a:t>Кыргызста́н</a:t>
            </a:r>
            <a:r>
              <a:rPr lang="ru-RU" sz="2400" b="1" i="1" dirty="0" smtClean="0">
                <a:latin typeface="Times New Roman" pitchFamily="18" charset="0"/>
                <a:cs typeface="Times New Roman" pitchFamily="18" charset="0"/>
              </a:rPr>
              <a:t>—</a:t>
            </a:r>
            <a:r>
              <a:rPr lang="ru-RU" sz="2400" i="1" dirty="0" smtClean="0">
                <a:latin typeface="Times New Roman" pitchFamily="18" charset="0"/>
                <a:cs typeface="Times New Roman" pitchFamily="18" charset="0"/>
              </a:rPr>
              <a:t> государство на востоке Средней Азии. </a:t>
            </a:r>
          </a:p>
          <a:p>
            <a:pPr algn="just"/>
            <a:r>
              <a:rPr lang="ru-RU" sz="2400" b="1" i="1" dirty="0" smtClean="0">
                <a:latin typeface="Times New Roman" pitchFamily="18" charset="0"/>
                <a:cs typeface="Times New Roman" pitchFamily="18" charset="0"/>
              </a:rPr>
              <a:t>Население </a:t>
            </a:r>
            <a:r>
              <a:rPr lang="ru-RU" sz="2400" b="1" i="1" dirty="0" err="1" smtClean="0">
                <a:latin typeface="Times New Roman" pitchFamily="18" charset="0"/>
                <a:cs typeface="Times New Roman" pitchFamily="18" charset="0"/>
              </a:rPr>
              <a:t>Кыргыстана</a:t>
            </a:r>
            <a:r>
              <a:rPr lang="ru-RU" sz="2400" b="1" i="1" dirty="0" smtClean="0">
                <a:latin typeface="Times New Roman" pitchFamily="18" charset="0"/>
                <a:cs typeface="Times New Roman" pitchFamily="18" charset="0"/>
              </a:rPr>
              <a:t> </a:t>
            </a:r>
            <a:r>
              <a:rPr lang="ru-RU" sz="2400" i="1" dirty="0" smtClean="0">
                <a:latin typeface="Times New Roman" pitchFamily="18" charset="0"/>
                <a:cs typeface="Times New Roman" pitchFamily="18" charset="0"/>
              </a:rPr>
              <a:t>— 5,3 </a:t>
            </a:r>
            <a:r>
              <a:rPr lang="ru-RU" sz="2400" i="1" dirty="0" err="1" smtClean="0">
                <a:latin typeface="Times New Roman" pitchFamily="18" charset="0"/>
                <a:cs typeface="Times New Roman" pitchFamily="18" charset="0"/>
              </a:rPr>
              <a:t>млн</a:t>
            </a:r>
            <a:r>
              <a:rPr lang="ru-RU" sz="2400" i="1" dirty="0" smtClean="0">
                <a:latin typeface="Times New Roman" pitchFamily="18" charset="0"/>
                <a:cs typeface="Times New Roman" pitchFamily="18" charset="0"/>
              </a:rPr>
              <a:t> человек. Средняя продолжительность жизни населения составила 70 лет (66 лет у мужчин и 74 года у женщин). </a:t>
            </a:r>
          </a:p>
          <a:p>
            <a:pPr algn="just"/>
            <a:r>
              <a:rPr lang="ru-RU" sz="2400" b="1" i="1" dirty="0" smtClean="0">
                <a:latin typeface="Times New Roman" pitchFamily="18" charset="0"/>
                <a:cs typeface="Times New Roman" pitchFamily="18" charset="0"/>
              </a:rPr>
              <a:t>Социально-экономическое положение населения: </a:t>
            </a:r>
          </a:p>
          <a:p>
            <a:pPr algn="just"/>
            <a:r>
              <a:rPr lang="ru-RU" sz="2400" b="1" i="1" dirty="0" smtClean="0">
                <a:latin typeface="Times New Roman" pitchFamily="18" charset="0"/>
                <a:cs typeface="Times New Roman" pitchFamily="18" charset="0"/>
              </a:rPr>
              <a:t>Безработица,</a:t>
            </a:r>
            <a:r>
              <a:rPr lang="ru-RU" sz="2400" i="1" dirty="0" smtClean="0">
                <a:latin typeface="Times New Roman" pitchFamily="18" charset="0"/>
                <a:cs typeface="Times New Roman" pitchFamily="18" charset="0"/>
              </a:rPr>
              <a:t> по официальным данным, — 73,4 тысяч человек (3,5 % экономически активного населения), в реальности — не менее 100 тысяч.</a:t>
            </a:r>
          </a:p>
          <a:p>
            <a:pPr algn="just"/>
            <a:r>
              <a:rPr lang="ru-RU" sz="2400" i="1" dirty="0" smtClean="0">
                <a:latin typeface="Times New Roman" pitchFamily="18" charset="0"/>
                <a:cs typeface="Times New Roman" pitchFamily="18" charset="0"/>
              </a:rPr>
              <a:t>В сентябре 2011 года средняя заработная плата составила 8,300 сомов (около 200 долларов США).</a:t>
            </a:r>
          </a:p>
          <a:p>
            <a:pPr algn="just"/>
            <a:r>
              <a:rPr lang="ru-RU" sz="2400" i="1" dirty="0" smtClean="0">
                <a:latin typeface="Times New Roman" pitchFamily="18" charset="0"/>
                <a:cs typeface="Times New Roman" pitchFamily="18" charset="0"/>
              </a:rPr>
              <a:t> </a:t>
            </a:r>
            <a:r>
              <a:rPr lang="ru-RU" sz="2400" b="1" i="1" dirty="0" smtClean="0">
                <a:latin typeface="Times New Roman" pitchFamily="18" charset="0"/>
                <a:cs typeface="Times New Roman" pitchFamily="18" charset="0"/>
              </a:rPr>
              <a:t>Средняя продолжительность жизни населения составила </a:t>
            </a:r>
            <a:r>
              <a:rPr lang="ru-RU" sz="2400" i="1" dirty="0" smtClean="0">
                <a:latin typeface="Times New Roman" pitchFamily="18" charset="0"/>
                <a:cs typeface="Times New Roman" pitchFamily="18" charset="0"/>
              </a:rPr>
              <a:t>70 лет (66 лет у мужчин и 74 года у женщин).</a:t>
            </a:r>
          </a:p>
          <a:p>
            <a:pPr algn="just"/>
            <a:endParaRPr lang="ru-RU" sz="2000" i="1" dirty="0">
              <a:latin typeface="Times New Roman" pitchFamily="18" charset="0"/>
              <a:cs typeface="Times New Roman" pitchFamily="18" charset="0"/>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075240" cy="490066"/>
          </a:xfrm>
        </p:spPr>
        <p:txBody>
          <a:bodyPr/>
          <a:lstStyle/>
          <a:p>
            <a:r>
              <a:rPr lang="ru-RU" sz="3200" b="1" i="1" dirty="0" smtClean="0">
                <a:latin typeface="Times New Roman" pitchFamily="18" charset="0"/>
                <a:cs typeface="Times New Roman" pitchFamily="18" charset="0"/>
              </a:rPr>
              <a:t>Пенсионная система</a:t>
            </a:r>
            <a:endParaRPr lang="ru-RU" sz="3200" b="1" i="1" dirty="0">
              <a:latin typeface="Times New Roman" pitchFamily="18" charset="0"/>
              <a:cs typeface="Times New Roman" pitchFamily="18" charset="0"/>
            </a:endParaRPr>
          </a:p>
        </p:txBody>
      </p:sp>
      <p:sp>
        <p:nvSpPr>
          <p:cNvPr id="3" name="Содержимое 2"/>
          <p:cNvSpPr>
            <a:spLocks noGrp="1"/>
          </p:cNvSpPr>
          <p:nvPr>
            <p:ph idx="1"/>
          </p:nvPr>
        </p:nvSpPr>
        <p:spPr>
          <a:xfrm>
            <a:off x="395536" y="1052736"/>
            <a:ext cx="8496944" cy="5616624"/>
          </a:xfrm>
        </p:spPr>
        <p:txBody>
          <a:bodyPr/>
          <a:lstStyle/>
          <a:p>
            <a:pPr algn="just"/>
            <a:r>
              <a:rPr lang="ru-RU" sz="2000" i="1" dirty="0" smtClean="0">
                <a:latin typeface="Times New Roman" pitchFamily="18" charset="0"/>
                <a:cs typeface="Times New Roman" pitchFamily="18" charset="0"/>
              </a:rPr>
              <a:t>До 1991 г. пенсионная система в Кыргызстане имела те же характеристики, что и в других республиках СССР: низкий пенсионный возраст (60 лет для мужчин и 55 для женщин), универсальность и относительно высокий коэффициент замещения (не менее 63%). В основе этой системы лежали принципы выслуги лет и финансирования пенсионного обеспечения из средств госбюджета за счет общих налоговых </a:t>
            </a:r>
            <a:r>
              <a:rPr lang="ru-RU" sz="2000" i="1" dirty="0" smtClean="0">
                <a:latin typeface="Times New Roman" pitchFamily="18" charset="0"/>
                <a:cs typeface="Times New Roman" pitchFamily="18" charset="0"/>
              </a:rPr>
              <a:t>поступлений.</a:t>
            </a:r>
          </a:p>
          <a:p>
            <a:pPr algn="just"/>
            <a:r>
              <a:rPr lang="ru-RU" sz="2000" i="1" dirty="0" smtClean="0">
                <a:latin typeface="Times New Roman" pitchFamily="18" charset="0"/>
                <a:cs typeface="Times New Roman" pitchFamily="18" charset="0"/>
              </a:rPr>
              <a:t> После развала Советского Союза пенсионная система Кыргызстана работала во многом по инерции. В условиях кардинальных политических и экономических реформ, проблемы пенсионного обеспечения явно не были приоритетными в повестке дня. А сейчас политическое и экономическое состояние нашей республики стабильно, запускаются все новые программы улучшающие жизнь граждан. И одна из таких программ, обещающая обеспеченную старость – это введение накопительной части в пенсионную систему.</a:t>
            </a:r>
            <a:endParaRPr lang="ru-RU" sz="2000" i="1" dirty="0">
              <a:latin typeface="Times New Roman" pitchFamily="18" charset="0"/>
              <a:cs typeface="Times New Roman" pitchFamily="18" charset="0"/>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67544" y="332656"/>
            <a:ext cx="8352928" cy="6192688"/>
          </a:xfrm>
        </p:spPr>
        <p:txBody>
          <a:bodyPr/>
          <a:lstStyle/>
          <a:p>
            <a:pPr algn="just"/>
            <a:r>
              <a:rPr lang="ru-RU" sz="2400" i="1" dirty="0" smtClean="0">
                <a:latin typeface="Times New Roman" pitchFamily="18" charset="0"/>
                <a:cs typeface="Times New Roman" pitchFamily="18" charset="0"/>
              </a:rPr>
              <a:t>Необходимость введения новой модели связана с изменением демографической ситуации в стране. В настоящее время число работающих, с учетом оттока рабочей силы в другие страны, и уплачивающих страховые взносы – не многим больше числа пенсионеров. К концу 2007-года на одного пенсионера приходилось 1,8 плательщиков страховых взносов. При этом по стандартам Международной организации труда, на одного пенсионера должно приходиться не менее трех плательщиков. Введение накопительной части в пенсионную систему поможет решить проблему прямой зависимости пенсионной системы от проблем политического и демографического плана, которым подвержена распределительная система.</a:t>
            </a:r>
            <a:endParaRPr lang="ru-RU" sz="2400" i="1" dirty="0">
              <a:latin typeface="Times New Roman" pitchFamily="18" charset="0"/>
              <a:cs typeface="Times New Roman" pitchFamily="18" charset="0"/>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395536" y="332656"/>
            <a:ext cx="8568952" cy="6264696"/>
          </a:xfrm>
        </p:spPr>
        <p:txBody>
          <a:bodyPr/>
          <a:lstStyle/>
          <a:p>
            <a:pPr algn="just"/>
            <a:r>
              <a:rPr lang="ru-RU" sz="2400" i="1" dirty="0" smtClean="0">
                <a:latin typeface="Times New Roman" pitchFamily="18" charset="0"/>
                <a:cs typeface="Times New Roman" pitchFamily="18" charset="0"/>
              </a:rPr>
              <a:t>При накопительной системе страховые взносы, аккумулирующиеся в пенсионной системе за счет платежей работника и его работодателя, не расходуются на выплаты сегодняшним пенсионерам, а накапливаются, инвестируются и приносят доход до тех пор, пока плательщик не выйдет на пенсию. Очень важно подчеркнуть, что пенсионные отчисления не являются формой налоговых изъятий, все сбережения плательщика и весь его инвестиционный доход, полученный на эти сбережения, являются его личной собственностью, которая обеспечит выплату пенсии.</a:t>
            </a:r>
            <a:endParaRPr lang="ru-RU" sz="2400" i="1" dirty="0">
              <a:latin typeface="Times New Roman" pitchFamily="18" charset="0"/>
              <a:cs typeface="Times New Roman" pitchFamily="18" charset="0"/>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323528" y="404664"/>
            <a:ext cx="8229600" cy="4525963"/>
          </a:xfrm>
        </p:spPr>
        <p:txBody>
          <a:bodyPr/>
          <a:lstStyle/>
          <a:p>
            <a:pPr algn="just"/>
            <a:r>
              <a:rPr lang="ru-RU" sz="2400" i="1" dirty="0" smtClean="0">
                <a:latin typeface="Times New Roman" pitchFamily="18" charset="0"/>
                <a:cs typeface="Times New Roman" pitchFamily="18" charset="0"/>
              </a:rPr>
              <a:t>Согласно Концепции введения накопительной части в пенсионную систему Кыргызстана, одобренный Указом Президента страны «О мерах по введению накопительной части в пенсионную систему Кыргызской Республики» от 24-сентября 2008-года УП №339, новая пенсионная система состоит из трех компонентов:</a:t>
            </a:r>
          </a:p>
          <a:p>
            <a:pPr algn="just"/>
            <a:r>
              <a:rPr lang="ru-RU" sz="2400" i="1" dirty="0" smtClean="0">
                <a:latin typeface="Times New Roman" pitchFamily="18" charset="0"/>
                <a:cs typeface="Times New Roman" pitchFamily="18" charset="0"/>
              </a:rPr>
              <a:t>                1. Государственная обязательная солидарная пенсионная система;</a:t>
            </a:r>
          </a:p>
          <a:p>
            <a:pPr algn="just"/>
            <a:r>
              <a:rPr lang="ru-RU" sz="2400" i="1" dirty="0" smtClean="0">
                <a:latin typeface="Times New Roman" pitchFamily="18" charset="0"/>
                <a:cs typeface="Times New Roman" pitchFamily="18" charset="0"/>
              </a:rPr>
              <a:t>                2. Обязательная накопительная пенсионная система;</a:t>
            </a:r>
          </a:p>
          <a:p>
            <a:pPr algn="just"/>
            <a:r>
              <a:rPr lang="ru-RU" sz="2400" i="1" dirty="0" smtClean="0">
                <a:latin typeface="Times New Roman" pitchFamily="18" charset="0"/>
                <a:cs typeface="Times New Roman" pitchFamily="18" charset="0"/>
              </a:rPr>
              <a:t>                3. Добровольная профессиональная и индивидуальная накопительная система.</a:t>
            </a:r>
            <a:endParaRPr lang="ru-RU" sz="2400" i="1" dirty="0">
              <a:latin typeface="Times New Roman" pitchFamily="18" charset="0"/>
              <a:cs typeface="Times New Roman" pitchFamily="18" charset="0"/>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395536" y="332656"/>
            <a:ext cx="8496944" cy="6264696"/>
          </a:xfrm>
        </p:spPr>
        <p:txBody>
          <a:bodyPr/>
          <a:lstStyle/>
          <a:p>
            <a:pPr algn="just"/>
            <a:r>
              <a:rPr lang="ru-RU" sz="2000" i="1" dirty="0" smtClean="0">
                <a:latin typeface="Times New Roman" pitchFamily="18" charset="0"/>
                <a:cs typeface="Times New Roman" pitchFamily="18" charset="0"/>
              </a:rPr>
              <a:t> </a:t>
            </a:r>
            <a:r>
              <a:rPr lang="ru-RU" sz="2200" i="1" dirty="0" smtClean="0">
                <a:latin typeface="Times New Roman" pitchFamily="18" charset="0"/>
                <a:cs typeface="Times New Roman" pitchFamily="18" charset="0"/>
              </a:rPr>
              <a:t>Первый компонент состоит из </a:t>
            </a:r>
            <a:r>
              <a:rPr lang="ru-RU" sz="2200" i="1" dirty="0" err="1" smtClean="0">
                <a:latin typeface="Times New Roman" pitchFamily="18" charset="0"/>
                <a:cs typeface="Times New Roman" pitchFamily="18" charset="0"/>
              </a:rPr>
              <a:t>перераспределительной</a:t>
            </a:r>
            <a:r>
              <a:rPr lang="ru-RU" sz="2200" i="1" dirty="0" smtClean="0">
                <a:latin typeface="Times New Roman" pitchFamily="18" charset="0"/>
                <a:cs typeface="Times New Roman" pitchFamily="18" charset="0"/>
              </a:rPr>
              <a:t> пенсионной схемы, которая включает базовую пенсию, первой и второй страховой частей пенсии. </a:t>
            </a:r>
          </a:p>
          <a:p>
            <a:pPr algn="just"/>
            <a:r>
              <a:rPr lang="ru-RU" sz="2200" i="1" dirty="0" smtClean="0">
                <a:latin typeface="Times New Roman" pitchFamily="18" charset="0"/>
                <a:cs typeface="Times New Roman" pitchFamily="18" charset="0"/>
              </a:rPr>
              <a:t> </a:t>
            </a:r>
            <a:r>
              <a:rPr lang="ru-RU" sz="2200" i="1" dirty="0" smtClean="0">
                <a:latin typeface="Times New Roman" pitchFamily="18" charset="0"/>
                <a:cs typeface="Times New Roman" pitchFamily="18" charset="0"/>
              </a:rPr>
              <a:t>Второй </a:t>
            </a:r>
            <a:r>
              <a:rPr lang="ru-RU" sz="2200" i="1" dirty="0" smtClean="0">
                <a:latin typeface="Times New Roman" pitchFamily="18" charset="0"/>
                <a:cs typeface="Times New Roman" pitchFamily="18" charset="0"/>
              </a:rPr>
              <a:t>компонент обязателен для граждан КР старше установленного законом возраста, с которого разрешается трудовая деятельность в КР, работающих в организованном секторе (в государственных учреждениях, частных компаниях различной организационно-правовой формы). Первоначально граждане перечисляют страховые взносы на накопление 2% от фонда заработной платы. </a:t>
            </a:r>
            <a:endParaRPr lang="ru-RU" sz="2200" i="1" dirty="0" smtClean="0">
              <a:latin typeface="Times New Roman" pitchFamily="18" charset="0"/>
              <a:cs typeface="Times New Roman" pitchFamily="18" charset="0"/>
            </a:endParaRPr>
          </a:p>
          <a:p>
            <a:pPr algn="just"/>
            <a:r>
              <a:rPr lang="ru-RU" sz="2200" i="1" dirty="0" smtClean="0">
                <a:latin typeface="Times New Roman" pitchFamily="18" charset="0"/>
                <a:cs typeface="Times New Roman" pitchFamily="18" charset="0"/>
              </a:rPr>
              <a:t>Третий </a:t>
            </a:r>
            <a:r>
              <a:rPr lang="ru-RU" sz="2200" i="1" dirty="0" smtClean="0">
                <a:latin typeface="Times New Roman" pitchFamily="18" charset="0"/>
                <a:cs typeface="Times New Roman" pitchFamily="18" charset="0"/>
              </a:rPr>
              <a:t>компонент состоит из добровольной профессиональной и индивидуальной накопительных схем. Профессиональная накопительная пенсионная схема позволит крупным работодателям или объединениям по отраслевому или профессиональному признаку организовать собственную накопительную пенсионную схему, включающую различные корпоративные общие или специальные накопительные тарифы. </a:t>
            </a:r>
            <a:endParaRPr lang="ru-RU" sz="2200" i="1" dirty="0">
              <a:latin typeface="Times New Roman" pitchFamily="18" charset="0"/>
              <a:cs typeface="Times New Roman" pitchFamily="18" charset="0"/>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395536" y="260648"/>
            <a:ext cx="8496944" cy="6408712"/>
          </a:xfrm>
        </p:spPr>
        <p:txBody>
          <a:bodyPr/>
          <a:lstStyle/>
          <a:p>
            <a:pPr algn="just"/>
            <a:r>
              <a:rPr lang="ru-RU" dirty="0" smtClean="0"/>
              <a:t> </a:t>
            </a:r>
            <a:r>
              <a:rPr lang="ru-RU" sz="2400" i="1" dirty="0" smtClean="0">
                <a:latin typeface="Times New Roman" pitchFamily="18" charset="0"/>
                <a:cs typeface="Times New Roman" pitchFamily="18" charset="0"/>
              </a:rPr>
              <a:t>Участники накопительной пенсионной системы имеют право выбора различных инвестиционных портфелей, представляемых управляющей компанией(организация, которая управляет средствами инвестиционных фондов и обеспечивает инвестирование накопительной части пенсий), а также самих управляющих компаний и негосударственных пенсионных фондов для размещения пенсионных накоплений</a:t>
            </a:r>
            <a:r>
              <a:rPr lang="ru-RU" sz="2400" i="1" dirty="0" smtClean="0">
                <a:latin typeface="Times New Roman" pitchFamily="18" charset="0"/>
                <a:cs typeface="Times New Roman" pitchFamily="18" charset="0"/>
              </a:rPr>
              <a:t>.</a:t>
            </a:r>
          </a:p>
          <a:p>
            <a:pPr algn="just"/>
            <a:r>
              <a:rPr lang="ru-RU" sz="2400" i="1" dirty="0" smtClean="0">
                <a:latin typeface="Times New Roman" pitchFamily="18" charset="0"/>
                <a:cs typeface="Times New Roman" pitchFamily="18" charset="0"/>
              </a:rPr>
              <a:t>Гарантия сохранности пенсионных накоплений закреплена Законом КР «О государственном пенсионном социальном страховании», в которой говорится: «Настоящий Закон устанавливает страховые принципы в обязательном государственном пенсионном социальном страховании граждан и гарантирует застрахованным лицам пенсионное обеспечение при наступлении страхового случая».</a:t>
            </a:r>
            <a:endParaRPr lang="ru-RU" sz="2400" i="1" dirty="0">
              <a:latin typeface="Times New Roman" pitchFamily="18" charset="0"/>
              <a:cs typeface="Times New Roman" pitchFamily="18" charset="0"/>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147248" cy="490066"/>
          </a:xfrm>
        </p:spPr>
        <p:txBody>
          <a:bodyPr/>
          <a:lstStyle/>
          <a:p>
            <a:r>
              <a:rPr lang="ru-RU" sz="3200" b="1" i="1" dirty="0" smtClean="0">
                <a:latin typeface="Times New Roman" pitchFamily="18" charset="0"/>
                <a:cs typeface="Times New Roman" pitchFamily="18" charset="0"/>
              </a:rPr>
              <a:t>Страховая система </a:t>
            </a:r>
            <a:endParaRPr lang="ru-RU" sz="3200" b="1" i="1" dirty="0">
              <a:latin typeface="Times New Roman" pitchFamily="18" charset="0"/>
              <a:cs typeface="Times New Roman" pitchFamily="18" charset="0"/>
            </a:endParaRPr>
          </a:p>
        </p:txBody>
      </p:sp>
      <p:sp>
        <p:nvSpPr>
          <p:cNvPr id="3" name="Содержимое 2"/>
          <p:cNvSpPr>
            <a:spLocks noGrp="1"/>
          </p:cNvSpPr>
          <p:nvPr>
            <p:ph idx="1"/>
          </p:nvPr>
        </p:nvSpPr>
        <p:spPr>
          <a:xfrm>
            <a:off x="395536" y="908720"/>
            <a:ext cx="8424936" cy="5616624"/>
          </a:xfrm>
        </p:spPr>
        <p:txBody>
          <a:bodyPr/>
          <a:lstStyle/>
          <a:p>
            <a:pPr algn="just"/>
            <a:r>
              <a:rPr lang="ru-RU" sz="2400" i="1" dirty="0" smtClean="0">
                <a:latin typeface="Times New Roman" pitchFamily="18" charset="0"/>
                <a:cs typeface="Times New Roman" pitchFamily="18" charset="0"/>
              </a:rPr>
              <a:t>По состоянию на 1 июля 2011 года в Кыргызской Республике зарегистрировано 19 страховых организаций, из них осуществляли деятельность 14 страховых организаций, включая двух перестраховочных организаций («Страховой резерв» и «Фаворит»), а также 5 компаний с участием нерезидентов (САОЗТ «</a:t>
            </a:r>
            <a:r>
              <a:rPr lang="ru-RU" sz="2400" i="1" dirty="0" err="1" smtClean="0">
                <a:latin typeface="Times New Roman" pitchFamily="18" charset="0"/>
                <a:cs typeface="Times New Roman" pitchFamily="18" charset="0"/>
              </a:rPr>
              <a:t>Кыргызинстрах</a:t>
            </a:r>
            <a:r>
              <a:rPr lang="ru-RU" sz="2400" i="1" dirty="0" smtClean="0">
                <a:latin typeface="Times New Roman" pitchFamily="18" charset="0"/>
                <a:cs typeface="Times New Roman" pitchFamily="18" charset="0"/>
              </a:rPr>
              <a:t>», ЗАО СК «</a:t>
            </a:r>
            <a:r>
              <a:rPr lang="ru-RU" sz="2400" i="1" dirty="0" err="1" smtClean="0">
                <a:latin typeface="Times New Roman" pitchFamily="18" charset="0"/>
                <a:cs typeface="Times New Roman" pitchFamily="18" charset="0"/>
              </a:rPr>
              <a:t>Росстрах</a:t>
            </a:r>
            <a:r>
              <a:rPr lang="ru-RU" sz="2400" i="1" dirty="0" smtClean="0">
                <a:latin typeface="Times New Roman" pitchFamily="18" charset="0"/>
                <a:cs typeface="Times New Roman" pitchFamily="18" charset="0"/>
              </a:rPr>
              <a:t> - Кыргызстан», ЗАО «Лондон - Бишкек», ЗАО «Страховой резерв», ЗАО Дочерняя организация «Нефтяная СК»). В основном страховой бизнес сосредоточен в столице (13 компаний) и только одна страховая компания действует в гор. </a:t>
            </a:r>
            <a:r>
              <a:rPr lang="ru-RU" sz="2400" i="1" dirty="0" err="1" smtClean="0">
                <a:latin typeface="Times New Roman" pitchFamily="18" charset="0"/>
                <a:cs typeface="Times New Roman" pitchFamily="18" charset="0"/>
              </a:rPr>
              <a:t>Жалалабат</a:t>
            </a:r>
            <a:r>
              <a:rPr lang="ru-RU" sz="2400" i="1" dirty="0" smtClean="0">
                <a:latin typeface="Times New Roman" pitchFamily="18" charset="0"/>
                <a:cs typeface="Times New Roman" pitchFamily="18" charset="0"/>
              </a:rPr>
              <a:t> (СК «</a:t>
            </a:r>
            <a:r>
              <a:rPr lang="ru-RU" sz="2400" i="1" dirty="0" err="1" smtClean="0">
                <a:latin typeface="Times New Roman" pitchFamily="18" charset="0"/>
                <a:cs typeface="Times New Roman" pitchFamily="18" charset="0"/>
              </a:rPr>
              <a:t>Дос</a:t>
            </a:r>
            <a:r>
              <a:rPr lang="ru-RU" sz="2400" i="1" dirty="0" smtClean="0">
                <a:latin typeface="Times New Roman" pitchFamily="18" charset="0"/>
                <a:cs typeface="Times New Roman" pitchFamily="18" charset="0"/>
              </a:rPr>
              <a:t> - </a:t>
            </a:r>
            <a:r>
              <a:rPr lang="ru-RU" sz="2400" i="1" dirty="0" err="1" smtClean="0">
                <a:latin typeface="Times New Roman" pitchFamily="18" charset="0"/>
                <a:cs typeface="Times New Roman" pitchFamily="18" charset="0"/>
              </a:rPr>
              <a:t>инвест</a:t>
            </a:r>
            <a:r>
              <a:rPr lang="ru-RU" sz="2400" i="1" dirty="0" smtClean="0">
                <a:latin typeface="Times New Roman" pitchFamily="18" charset="0"/>
                <a:cs typeface="Times New Roman" pitchFamily="18" charset="0"/>
              </a:rPr>
              <a:t>»). У трех страховых организаций имеются региональные филиалы по республике.</a:t>
            </a:r>
            <a:endParaRPr lang="ru-RU" sz="2400" i="1" dirty="0">
              <a:latin typeface="Times New Roman" pitchFamily="18" charset="0"/>
              <a:cs typeface="Times New Roman" pitchFamily="18" charset="0"/>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395536" y="188640"/>
            <a:ext cx="8424936" cy="6408712"/>
          </a:xfrm>
        </p:spPr>
        <p:txBody>
          <a:bodyPr/>
          <a:lstStyle/>
          <a:p>
            <a:pPr algn="just"/>
            <a:r>
              <a:rPr lang="ru-RU" sz="2000" b="1" i="1" dirty="0" smtClean="0">
                <a:latin typeface="Times New Roman" pitchFamily="18" charset="0"/>
                <a:cs typeface="Times New Roman" pitchFamily="18" charset="0"/>
              </a:rPr>
              <a:t>Финансовые показатели деятельности страховых (перестраховочных) организаций</a:t>
            </a:r>
            <a:r>
              <a:rPr lang="ru-RU" sz="2000" b="1" i="1" dirty="0" smtClean="0">
                <a:latin typeface="Times New Roman" pitchFamily="18" charset="0"/>
                <a:cs typeface="Times New Roman" pitchFamily="18" charset="0"/>
              </a:rPr>
              <a:t>.</a:t>
            </a:r>
            <a:endParaRPr lang="ru-RU" sz="2000" b="1" i="1" dirty="0" smtClean="0">
              <a:latin typeface="Times New Roman" pitchFamily="18" charset="0"/>
              <a:cs typeface="Times New Roman" pitchFamily="18" charset="0"/>
            </a:endParaRPr>
          </a:p>
          <a:p>
            <a:pPr algn="just"/>
            <a:r>
              <a:rPr lang="ru-RU" sz="2000" i="1" dirty="0" smtClean="0">
                <a:latin typeface="Times New Roman" pitchFamily="18" charset="0"/>
                <a:cs typeface="Times New Roman" pitchFamily="18" charset="0"/>
              </a:rPr>
              <a:t>Совокупные активы страховых организаций по состоянию на 01.05.2011 года составили 801,4 млн. сомов и по сравнению с данными по состоянию на 01.05.2010 года увеличились на 2,5</a:t>
            </a:r>
            <a:r>
              <a:rPr lang="ru-RU" sz="2000" i="1" dirty="0" smtClean="0">
                <a:latin typeface="Times New Roman" pitchFamily="18" charset="0"/>
                <a:cs typeface="Times New Roman" pitchFamily="18" charset="0"/>
              </a:rPr>
              <a:t>%.</a:t>
            </a:r>
            <a:endParaRPr lang="ru-RU" sz="2000" i="1" dirty="0" smtClean="0">
              <a:latin typeface="Times New Roman" pitchFamily="18" charset="0"/>
              <a:cs typeface="Times New Roman" pitchFamily="18" charset="0"/>
            </a:endParaRPr>
          </a:p>
          <a:p>
            <a:pPr algn="just"/>
            <a:r>
              <a:rPr lang="ru-RU" sz="2000" i="1" dirty="0" smtClean="0">
                <a:latin typeface="Times New Roman" pitchFamily="18" charset="0"/>
                <a:cs typeface="Times New Roman" pitchFamily="18" charset="0"/>
              </a:rPr>
              <a:t>Совокупный собственный капитал страховых организаций по состоянию на 01.05.2011 года составил 564,4 млн. сомов, который уменьшился по сравнению с данными по состоянию на 01.05.2010 года на 11,5 %. </a:t>
            </a:r>
          </a:p>
          <a:p>
            <a:pPr algn="just"/>
            <a:r>
              <a:rPr lang="ru-RU" sz="2000" i="1" dirty="0" smtClean="0">
                <a:latin typeface="Times New Roman" pitchFamily="18" charset="0"/>
                <a:cs typeface="Times New Roman" pitchFamily="18" charset="0"/>
              </a:rPr>
              <a:t>Обязательства </a:t>
            </a:r>
            <a:r>
              <a:rPr lang="ru-RU" sz="2000" i="1" dirty="0" smtClean="0">
                <a:latin typeface="Times New Roman" pitchFamily="18" charset="0"/>
                <a:cs typeface="Times New Roman" pitchFamily="18" charset="0"/>
              </a:rPr>
              <a:t>по состоянию на 01.05.2011 года увеличились по сравнению с данными по состоянию 01.05.2010 года на 6,6 % и составили 153,4 млн. сомов. </a:t>
            </a:r>
          </a:p>
          <a:p>
            <a:pPr algn="just"/>
            <a:r>
              <a:rPr lang="ru-RU" sz="2000" i="1" dirty="0" smtClean="0">
                <a:latin typeface="Times New Roman" pitchFamily="18" charset="0"/>
                <a:cs typeface="Times New Roman" pitchFamily="18" charset="0"/>
              </a:rPr>
              <a:t>Объем страховых резервов, сформированных страховыми (перестраховочными) организациями для обеспечения исполнения принятых обязательств по действующим договорам страхования и перестрахования по состоянию на 01.05.2011 года составил 76,8 млн. сомов, и увеличился по состоянию с данными на 01.05.2010 года на 2,7%.</a:t>
            </a:r>
            <a:endParaRPr lang="ru-RU" sz="2000" i="1" dirty="0">
              <a:latin typeface="Times New Roman" pitchFamily="18" charset="0"/>
              <a:cs typeface="Times New Roman" pitchFamily="18" charset="0"/>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67544" y="260648"/>
            <a:ext cx="8496944" cy="6597352"/>
          </a:xfrm>
        </p:spPr>
        <p:txBody>
          <a:bodyPr/>
          <a:lstStyle/>
          <a:p>
            <a:pPr algn="just"/>
            <a:r>
              <a:rPr lang="ru-RU" sz="2000" b="1" i="1" dirty="0" smtClean="0">
                <a:latin typeface="Times New Roman" pitchFamily="18" charset="0"/>
                <a:cs typeface="Times New Roman" pitchFamily="18" charset="0"/>
              </a:rPr>
              <a:t>Обозначим основные проблемы развития страхового рынка и предложения по их решению:</a:t>
            </a:r>
          </a:p>
          <a:p>
            <a:pPr algn="just"/>
            <a:r>
              <a:rPr lang="ru-RU" sz="2000" i="1" dirty="0" smtClean="0">
                <a:latin typeface="Times New Roman" pitchFamily="18" charset="0"/>
                <a:cs typeface="Times New Roman" pitchFamily="18" charset="0"/>
              </a:rPr>
              <a:t>1. Сегодня во всем мире страхование становится элементом государственных концепций управления социальными рисками. Введение обязательных видов страхования, особенно обязательного страхования ответственности, позволит создать чувство социальной защищенности у населения, а также осознать, что социальные риски целенаправленно понижаются обществом и государством до степени, когда они не могут существенно нарушить нормальное общественное положение. Кроме того, скопление солидных по размеру капиталов позволит вкладывать их в развитие национальной экономики. </a:t>
            </a:r>
          </a:p>
          <a:p>
            <a:pPr algn="just"/>
            <a:r>
              <a:rPr lang="ru-RU" sz="2000" i="1" dirty="0" smtClean="0">
                <a:latin typeface="Times New Roman" pitchFamily="18" charset="0"/>
                <a:cs typeface="Times New Roman" pitchFamily="18" charset="0"/>
              </a:rPr>
              <a:t>3. Остается неразвитым и рынок страхования жизни. У нас не используется потенциал накопительного страхования жизни как инструмента аккумулирования финансовых ресурсов и социальной защиты населения. Целесообразно принять новые или внести дополнения в действующие нормативные правовые акты, стимулирующие заключение долгосрочных договоров страхования</a:t>
            </a:r>
            <a:r>
              <a:rPr lang="ru-RU" sz="2000" i="1" dirty="0" smtClean="0">
                <a:latin typeface="Times New Roman" pitchFamily="18" charset="0"/>
                <a:cs typeface="Times New Roman" pitchFamily="18" charset="0"/>
              </a:rPr>
              <a:t>.</a:t>
            </a:r>
            <a:endParaRPr lang="ru-RU" sz="2000" i="1" dirty="0" smtClean="0">
              <a:latin typeface="Times New Roman" pitchFamily="18" charset="0"/>
              <a:cs typeface="Times New Roman" pitchFamily="18" charset="0"/>
            </a:endParaRP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395536" y="332656"/>
            <a:ext cx="8496944" cy="6336704"/>
          </a:xfrm>
        </p:spPr>
        <p:txBody>
          <a:bodyPr/>
          <a:lstStyle/>
          <a:p>
            <a:pPr algn="just"/>
            <a:r>
              <a:rPr lang="ru-RU" sz="2000" i="1" dirty="0" smtClean="0">
                <a:latin typeface="Times New Roman" pitchFamily="18" charset="0"/>
                <a:cs typeface="Times New Roman" pitchFamily="18" charset="0"/>
              </a:rPr>
              <a:t>4. Отсутствуют налоговые стимулы. В целях дальнейшего эффективного развития страхования, как одного из наиболее стабильных источников долгосрочных внутренних инвестиций в экономику республики, необходимо осуществлять государственную политику, направленную на гармонизацию системы налогообложения страховой деятельности и повышение ее эффективности. Замена пятипроцентного налога от общей суммы поступивших страховых премий (платежей) на налог на прибыль в размере десяти процентов. </a:t>
            </a:r>
          </a:p>
          <a:p>
            <a:pPr algn="just"/>
            <a:r>
              <a:rPr lang="ru-RU" sz="2000" i="1" dirty="0" smtClean="0">
                <a:latin typeface="Times New Roman" pitchFamily="18" charset="0"/>
                <a:cs typeface="Times New Roman" pitchFamily="18" charset="0"/>
              </a:rPr>
              <a:t>5. Из-за малой покупной способности и слабого экономического развития имеется незначительный спрос на страховую защиту. Нужно всемерно укреплять страховое мышление, чтобы страхование стало потребностью общества, чтобы руководители принимали страхование как продукт, как необходимый элемент производственных отношений. Страхование должно сопровождать производство, строительство, торгово-посреднические операции, инвестиции, финансовые вложения и т.д. То есть иными словами необходимо признание страховых премий (платежей), как общественно необходимых затрат, обеспечивающих непрерывность производства, экономическую стабильность, включение в полном объеме затрат на страхование в себестоимость производимой продукции и услуг.</a:t>
            </a:r>
          </a:p>
          <a:p>
            <a:endParaRPr lang="ru-RU" sz="20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323528" y="188640"/>
            <a:ext cx="8568952" cy="6336704"/>
          </a:xfrm>
        </p:spPr>
        <p:txBody>
          <a:bodyPr/>
          <a:lstStyle/>
          <a:p>
            <a:pPr algn="just"/>
            <a:r>
              <a:rPr lang="ru-RU" sz="2000" b="1" i="1" dirty="0" smtClean="0">
                <a:latin typeface="Times New Roman" pitchFamily="18" charset="0"/>
                <a:cs typeface="Times New Roman" pitchFamily="18" charset="0"/>
              </a:rPr>
              <a:t>Экономика Киргизии</a:t>
            </a:r>
          </a:p>
          <a:p>
            <a:pPr algn="just"/>
            <a:r>
              <a:rPr lang="ru-RU" sz="2000" b="1" i="1" dirty="0" smtClean="0">
                <a:latin typeface="Times New Roman" pitchFamily="18" charset="0"/>
                <a:cs typeface="Times New Roman" pitchFamily="18" charset="0"/>
              </a:rPr>
              <a:t>   Преимущества: </a:t>
            </a:r>
            <a:r>
              <a:rPr lang="ru-RU" sz="2000" i="1" dirty="0" smtClean="0">
                <a:latin typeface="Times New Roman" pitchFamily="18" charset="0"/>
                <a:cs typeface="Times New Roman" pitchFamily="18" charset="0"/>
              </a:rPr>
              <a:t>автономное сельское хозяйство. С 2000 г. частные землевладения. Экспорт золота   и ртути. остаточно большие запасы сурьмы (полуметалл серебристо-белого цвета с синеватым оттенком, грубозернистого строения.), наличие редкоземельных металлов. Наличие природных объектов для развития туризма</a:t>
            </a:r>
          </a:p>
          <a:p>
            <a:pPr algn="just"/>
            <a:r>
              <a:rPr lang="ru-RU" sz="2000" i="1" dirty="0" smtClean="0">
                <a:latin typeface="Times New Roman" pitchFamily="18" charset="0"/>
                <a:cs typeface="Times New Roman" pitchFamily="18" charset="0"/>
              </a:rPr>
              <a:t>   </a:t>
            </a:r>
            <a:r>
              <a:rPr lang="ru-RU" sz="2000" b="1" i="1" dirty="0" smtClean="0">
                <a:latin typeface="Times New Roman" pitchFamily="18" charset="0"/>
                <a:cs typeface="Times New Roman" pitchFamily="18" charset="0"/>
              </a:rPr>
              <a:t>Слабые стороны: </a:t>
            </a:r>
            <a:r>
              <a:rPr lang="ru-RU" sz="2000" i="1" dirty="0" smtClean="0">
                <a:latin typeface="Times New Roman" pitchFamily="18" charset="0"/>
                <a:cs typeface="Times New Roman" pitchFamily="18" charset="0"/>
              </a:rPr>
              <a:t>контроль государства. Экономический спад в конце существования СССР.</a:t>
            </a:r>
          </a:p>
          <a:p>
            <a:pPr algn="just"/>
            <a:r>
              <a:rPr lang="ru-RU" sz="2000" b="1" i="1" dirty="0" smtClean="0">
                <a:latin typeface="Times New Roman" pitchFamily="18" charset="0"/>
                <a:cs typeface="Times New Roman" pitchFamily="18" charset="0"/>
              </a:rPr>
              <a:t>   Внешняя торговля</a:t>
            </a:r>
          </a:p>
          <a:p>
            <a:pPr algn="just"/>
            <a:r>
              <a:rPr lang="ru-RU" sz="2000" i="1" dirty="0" smtClean="0">
                <a:latin typeface="Times New Roman" pitchFamily="18" charset="0"/>
                <a:cs typeface="Times New Roman" pitchFamily="18" charset="0"/>
              </a:rPr>
              <a:t>   </a:t>
            </a:r>
            <a:r>
              <a:rPr lang="ru-RU" sz="2000" b="1" i="1" dirty="0" smtClean="0">
                <a:latin typeface="Times New Roman" pitchFamily="18" charset="0"/>
                <a:cs typeface="Times New Roman" pitchFamily="18" charset="0"/>
              </a:rPr>
              <a:t>Экспорт </a:t>
            </a:r>
            <a:r>
              <a:rPr lang="ru-RU" sz="2000" i="1" dirty="0" smtClean="0">
                <a:latin typeface="Times New Roman" pitchFamily="18" charset="0"/>
                <a:cs typeface="Times New Roman" pitchFamily="18" charset="0"/>
              </a:rPr>
              <a:t>— 2,327 </a:t>
            </a:r>
            <a:r>
              <a:rPr lang="ru-RU" sz="2000" i="1" dirty="0" err="1" smtClean="0">
                <a:latin typeface="Times New Roman" pitchFamily="18" charset="0"/>
                <a:cs typeface="Times New Roman" pitchFamily="18" charset="0"/>
              </a:rPr>
              <a:t>млрд</a:t>
            </a:r>
            <a:r>
              <a:rPr lang="ru-RU" sz="2000" i="1" dirty="0" smtClean="0">
                <a:latin typeface="Times New Roman" pitchFamily="18" charset="0"/>
                <a:cs typeface="Times New Roman" pitchFamily="18" charset="0"/>
              </a:rPr>
              <a:t> </a:t>
            </a:r>
            <a:r>
              <a:rPr lang="ru-RU" sz="2000" i="1" dirty="0" err="1" smtClean="0">
                <a:latin typeface="Times New Roman" pitchFamily="18" charset="0"/>
                <a:cs typeface="Times New Roman" pitchFamily="18" charset="0"/>
              </a:rPr>
              <a:t>долл</a:t>
            </a:r>
            <a:r>
              <a:rPr lang="ru-RU" sz="2000" i="1" dirty="0" smtClean="0">
                <a:latin typeface="Times New Roman" pitchFamily="18" charset="0"/>
                <a:cs typeface="Times New Roman" pitchFamily="18" charset="0"/>
              </a:rPr>
              <a:t> (в 2011): хлопок, электроэнергия, шерсть, мясо, табак; золото, ртуть, уран, сурьма, швейные изделия, обувь.</a:t>
            </a:r>
          </a:p>
          <a:p>
            <a:pPr algn="just"/>
            <a:r>
              <a:rPr lang="ru-RU" sz="2000" i="1" dirty="0" smtClean="0">
                <a:latin typeface="Times New Roman" pitchFamily="18" charset="0"/>
                <a:cs typeface="Times New Roman" pitchFamily="18" charset="0"/>
              </a:rPr>
              <a:t>   </a:t>
            </a:r>
            <a:r>
              <a:rPr lang="ru-RU" sz="2000" b="1" i="1" dirty="0" smtClean="0">
                <a:latin typeface="Times New Roman" pitchFamily="18" charset="0"/>
                <a:cs typeface="Times New Roman" pitchFamily="18" charset="0"/>
              </a:rPr>
              <a:t>Основные покупатели экспорта </a:t>
            </a:r>
            <a:r>
              <a:rPr lang="ru-RU" sz="2000" i="1" dirty="0" smtClean="0">
                <a:latin typeface="Times New Roman" pitchFamily="18" charset="0"/>
                <a:cs typeface="Times New Roman" pitchFamily="18" charset="0"/>
              </a:rPr>
              <a:t>— Швейцария 27,2 %, Россия 19,2 %, Узбекистан 14,3 %, Казахстан 11,4 %, Франция 6,7 %.</a:t>
            </a:r>
          </a:p>
          <a:p>
            <a:pPr algn="just"/>
            <a:r>
              <a:rPr lang="ru-RU" sz="2000" i="1" dirty="0" smtClean="0">
                <a:latin typeface="Times New Roman" pitchFamily="18" charset="0"/>
                <a:cs typeface="Times New Roman" pitchFamily="18" charset="0"/>
              </a:rPr>
              <a:t>   </a:t>
            </a:r>
            <a:r>
              <a:rPr lang="ru-RU" sz="2000" b="1" i="1" dirty="0" smtClean="0">
                <a:latin typeface="Times New Roman" pitchFamily="18" charset="0"/>
                <a:cs typeface="Times New Roman" pitchFamily="18" charset="0"/>
              </a:rPr>
              <a:t>Импорт</a:t>
            </a:r>
            <a:r>
              <a:rPr lang="ru-RU" sz="2000" i="1" dirty="0" smtClean="0">
                <a:latin typeface="Times New Roman" pitchFamily="18" charset="0"/>
                <a:cs typeface="Times New Roman" pitchFamily="18" charset="0"/>
              </a:rPr>
              <a:t> — 3,71 </a:t>
            </a:r>
            <a:r>
              <a:rPr lang="ru-RU" sz="2000" i="1" dirty="0" err="1" smtClean="0">
                <a:latin typeface="Times New Roman" pitchFamily="18" charset="0"/>
                <a:cs typeface="Times New Roman" pitchFamily="18" charset="0"/>
              </a:rPr>
              <a:t>млрд</a:t>
            </a:r>
            <a:r>
              <a:rPr lang="ru-RU" sz="2000" i="1" dirty="0" smtClean="0">
                <a:latin typeface="Times New Roman" pitchFamily="18" charset="0"/>
                <a:cs typeface="Times New Roman" pitchFamily="18" charset="0"/>
              </a:rPr>
              <a:t> </a:t>
            </a:r>
            <a:r>
              <a:rPr lang="ru-RU" sz="2000" i="1" dirty="0" err="1" smtClean="0">
                <a:latin typeface="Times New Roman" pitchFamily="18" charset="0"/>
                <a:cs typeface="Times New Roman" pitchFamily="18" charset="0"/>
              </a:rPr>
              <a:t>долл</a:t>
            </a:r>
            <a:r>
              <a:rPr lang="ru-RU" sz="2000" i="1" dirty="0" smtClean="0">
                <a:latin typeface="Times New Roman" pitchFamily="18" charset="0"/>
                <a:cs typeface="Times New Roman" pitchFamily="18" charset="0"/>
              </a:rPr>
              <a:t>[(в 2011): нефть и газ, машины и оборудование, химикаты, продовольствие.</a:t>
            </a:r>
          </a:p>
          <a:p>
            <a:pPr algn="just"/>
            <a:r>
              <a:rPr lang="ru-RU" sz="2000" i="1" dirty="0" smtClean="0">
                <a:latin typeface="Times New Roman" pitchFamily="18" charset="0"/>
                <a:cs typeface="Times New Roman" pitchFamily="18" charset="0"/>
              </a:rPr>
              <a:t>   </a:t>
            </a:r>
            <a:r>
              <a:rPr lang="ru-RU" sz="2000" b="1" i="1" dirty="0" smtClean="0">
                <a:latin typeface="Times New Roman" pitchFamily="18" charset="0"/>
                <a:cs typeface="Times New Roman" pitchFamily="18" charset="0"/>
              </a:rPr>
              <a:t>Основные поставщики импорта</a:t>
            </a:r>
            <a:r>
              <a:rPr lang="ru-RU" sz="2000" i="1" dirty="0" smtClean="0">
                <a:latin typeface="Times New Roman" pitchFamily="18" charset="0"/>
                <a:cs typeface="Times New Roman" pitchFamily="18" charset="0"/>
              </a:rPr>
              <a:t> — Россия 36,6 %, Китай 17,9 %, Казахстан 9,2 %, Германия 8,2 %.</a:t>
            </a:r>
          </a:p>
          <a:p>
            <a:endParaRPr lang="ru-RU" sz="2000" dirty="0">
              <a:latin typeface="Times New Roman" pitchFamily="18" charset="0"/>
              <a:cs typeface="Times New Roman" pitchFamily="18" charset="0"/>
            </a:endParaRP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562074"/>
          </a:xfrm>
        </p:spPr>
        <p:txBody>
          <a:bodyPr/>
          <a:lstStyle/>
          <a:p>
            <a:r>
              <a:rPr lang="ru-RU" sz="2800" b="1" i="1" dirty="0" smtClean="0">
                <a:latin typeface="Times New Roman" pitchFamily="18" charset="0"/>
                <a:cs typeface="Times New Roman" pitchFamily="18" charset="0"/>
              </a:rPr>
              <a:t>Основные задачи развития страхования в КР:</a:t>
            </a:r>
            <a:br>
              <a:rPr lang="ru-RU" sz="2800" b="1" i="1" dirty="0" smtClean="0">
                <a:latin typeface="Times New Roman" pitchFamily="18" charset="0"/>
                <a:cs typeface="Times New Roman" pitchFamily="18" charset="0"/>
              </a:rPr>
            </a:br>
            <a:endParaRPr lang="ru-RU" sz="2800" b="1" i="1" dirty="0">
              <a:latin typeface="Times New Roman" pitchFamily="18" charset="0"/>
              <a:cs typeface="Times New Roman" pitchFamily="18" charset="0"/>
            </a:endParaRPr>
          </a:p>
        </p:txBody>
      </p:sp>
      <p:sp>
        <p:nvSpPr>
          <p:cNvPr id="3" name="Содержимое 2"/>
          <p:cNvSpPr>
            <a:spLocks noGrp="1"/>
          </p:cNvSpPr>
          <p:nvPr>
            <p:ph idx="1"/>
          </p:nvPr>
        </p:nvSpPr>
        <p:spPr>
          <a:xfrm>
            <a:off x="251520" y="764704"/>
            <a:ext cx="8568952" cy="5688632"/>
          </a:xfrm>
        </p:spPr>
        <p:txBody>
          <a:bodyPr/>
          <a:lstStyle/>
          <a:p>
            <a:pPr algn="just"/>
            <a:endParaRPr lang="ru-RU" sz="2400" i="1" dirty="0" smtClean="0">
              <a:latin typeface="Times New Roman" pitchFamily="18" charset="0"/>
              <a:cs typeface="Times New Roman" pitchFamily="18" charset="0"/>
            </a:endParaRPr>
          </a:p>
          <a:p>
            <a:pPr algn="just"/>
            <a:r>
              <a:rPr lang="ru-RU" sz="2400" i="1" dirty="0" smtClean="0">
                <a:latin typeface="Times New Roman" pitchFamily="18" charset="0"/>
                <a:cs typeface="Times New Roman" pitchFamily="18" charset="0"/>
              </a:rPr>
              <a:t>1) удовлетворение потребностей в страховой защите граждан, юридических лиц и </a:t>
            </a:r>
            <a:r>
              <a:rPr lang="ru-RU" sz="2400" i="1" dirty="0" smtClean="0">
                <a:latin typeface="Times New Roman" pitchFamily="18" charset="0"/>
                <a:cs typeface="Times New Roman" pitchFamily="18" charset="0"/>
              </a:rPr>
              <a:t>государства</a:t>
            </a:r>
            <a:endParaRPr lang="ru-RU" sz="2400" i="1" dirty="0" smtClean="0">
              <a:latin typeface="Times New Roman" pitchFamily="18" charset="0"/>
              <a:cs typeface="Times New Roman" pitchFamily="18" charset="0"/>
            </a:endParaRPr>
          </a:p>
          <a:p>
            <a:pPr algn="just"/>
            <a:r>
              <a:rPr lang="ru-RU" sz="2400" i="1" dirty="0" smtClean="0">
                <a:latin typeface="Times New Roman" pitchFamily="18" charset="0"/>
                <a:cs typeface="Times New Roman" pitchFamily="18" charset="0"/>
              </a:rPr>
              <a:t>2) создание развитой и устойчивой системы страхования, способной компенсировать убытки от непредвиденных </a:t>
            </a:r>
            <a:r>
              <a:rPr lang="ru-RU" sz="2400" i="1" dirty="0" smtClean="0">
                <a:latin typeface="Times New Roman" pitchFamily="18" charset="0"/>
                <a:cs typeface="Times New Roman" pitchFamily="18" charset="0"/>
              </a:rPr>
              <a:t>событий</a:t>
            </a:r>
            <a:endParaRPr lang="ru-RU" sz="2400" i="1" dirty="0" smtClean="0">
              <a:latin typeface="Times New Roman" pitchFamily="18" charset="0"/>
              <a:cs typeface="Times New Roman" pitchFamily="18" charset="0"/>
            </a:endParaRPr>
          </a:p>
          <a:p>
            <a:pPr algn="just"/>
            <a:r>
              <a:rPr lang="ru-RU" sz="2400" i="1" dirty="0" smtClean="0">
                <a:latin typeface="Times New Roman" pitchFamily="18" charset="0"/>
                <a:cs typeface="Times New Roman" pitchFamily="18" charset="0"/>
              </a:rPr>
              <a:t>3) снижение бюджетных </a:t>
            </a:r>
            <a:r>
              <a:rPr lang="ru-RU" sz="2400" i="1" dirty="0" smtClean="0">
                <a:latin typeface="Times New Roman" pitchFamily="18" charset="0"/>
                <a:cs typeface="Times New Roman" pitchFamily="18" charset="0"/>
              </a:rPr>
              <a:t>расходов</a:t>
            </a:r>
            <a:endParaRPr lang="ru-RU" sz="2400" i="1" dirty="0" smtClean="0">
              <a:latin typeface="Times New Roman" pitchFamily="18" charset="0"/>
              <a:cs typeface="Times New Roman" pitchFamily="18" charset="0"/>
            </a:endParaRPr>
          </a:p>
          <a:p>
            <a:pPr algn="just"/>
            <a:r>
              <a:rPr lang="ru-RU" sz="2400" i="1" dirty="0" smtClean="0">
                <a:latin typeface="Times New Roman" pitchFamily="18" charset="0"/>
                <a:cs typeface="Times New Roman" pitchFamily="18" charset="0"/>
              </a:rPr>
              <a:t>4) достижение высоких инвестиционных возможностей, </a:t>
            </a:r>
          </a:p>
          <a:p>
            <a:pPr algn="just"/>
            <a:r>
              <a:rPr lang="ru-RU" sz="2400" i="1" dirty="0" smtClean="0">
                <a:latin typeface="Times New Roman" pitchFamily="18" charset="0"/>
                <a:cs typeface="Times New Roman" pitchFamily="18" charset="0"/>
              </a:rPr>
              <a:t>5) безопасная интеграция в мировое экономическое хозяйство в условиях усиления процессов</a:t>
            </a:r>
            <a:endParaRPr lang="ru-RU" sz="2400" i="1" dirty="0">
              <a:latin typeface="Times New Roman" pitchFamily="18" charset="0"/>
              <a:cs typeface="Times New Roman" pitchFamily="18" charset="0"/>
            </a:endParaRP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706090"/>
          </a:xfrm>
        </p:spPr>
        <p:txBody>
          <a:bodyPr/>
          <a:lstStyle/>
          <a:p>
            <a:r>
              <a:rPr lang="ru-RU" sz="3600" b="1" i="1" dirty="0" smtClean="0">
                <a:latin typeface="Times New Roman" pitchFamily="18" charset="0"/>
                <a:cs typeface="Times New Roman" pitchFamily="18" charset="0"/>
              </a:rPr>
              <a:t>Налоговая система</a:t>
            </a:r>
            <a:endParaRPr lang="ru-RU" sz="3600" b="1" i="1" dirty="0">
              <a:latin typeface="Times New Roman" pitchFamily="18" charset="0"/>
              <a:cs typeface="Times New Roman" pitchFamily="18" charset="0"/>
            </a:endParaRPr>
          </a:p>
        </p:txBody>
      </p:sp>
      <p:sp>
        <p:nvSpPr>
          <p:cNvPr id="3" name="Содержимое 2"/>
          <p:cNvSpPr>
            <a:spLocks noGrp="1"/>
          </p:cNvSpPr>
          <p:nvPr>
            <p:ph idx="1"/>
          </p:nvPr>
        </p:nvSpPr>
        <p:spPr>
          <a:xfrm>
            <a:off x="323528" y="908720"/>
            <a:ext cx="8424936" cy="5544616"/>
          </a:xfrm>
        </p:spPr>
        <p:txBody>
          <a:bodyPr/>
          <a:lstStyle/>
          <a:p>
            <a:pPr algn="just"/>
            <a:r>
              <a:rPr lang="ru-RU" sz="2000" i="1" dirty="0" smtClean="0">
                <a:latin typeface="Times New Roman" pitchFamily="18" charset="0"/>
                <a:cs typeface="Times New Roman" pitchFamily="18" charset="0"/>
              </a:rPr>
              <a:t>Налоговая система Кыргызстана является важнейшим элементом переходной экономики. Фундамент новой налоговой системы был заложен в результате реформы, начатой в конце 1991. Сущность преобразований сводилась к замене ряда действовавших налогов, характерных для административно-командной системы и фиксированных цен; налогами, приемлемыми для использования в рыночной экономике. Налоговая политика получила законодательное подтверждение, была создана налоговая инспекция, </a:t>
            </a:r>
            <a:r>
              <a:rPr lang="ru-RU" sz="2000" i="1" dirty="0" smtClean="0">
                <a:latin typeface="Times New Roman" pitchFamily="18" charset="0"/>
                <a:cs typeface="Times New Roman" pitchFamily="18" charset="0"/>
              </a:rPr>
              <a:t>которая </a:t>
            </a:r>
            <a:r>
              <a:rPr lang="ru-RU" sz="2000" i="1" dirty="0" smtClean="0">
                <a:latin typeface="Times New Roman" pitchFamily="18" charset="0"/>
                <a:cs typeface="Times New Roman" pitchFamily="18" charset="0"/>
              </a:rPr>
              <a:t>начала контролировать выполнение принятых законов и осуществлять администрирование налогов</a:t>
            </a:r>
            <a:r>
              <a:rPr lang="ru-RU" sz="2000" i="1" dirty="0" smtClean="0">
                <a:latin typeface="Times New Roman" pitchFamily="18" charset="0"/>
                <a:cs typeface="Times New Roman" pitchFamily="18" charset="0"/>
              </a:rPr>
              <a:t>.</a:t>
            </a:r>
          </a:p>
          <a:p>
            <a:pPr algn="just"/>
            <a:r>
              <a:rPr lang="ru-RU" sz="2000" i="1" dirty="0" smtClean="0">
                <a:latin typeface="Times New Roman" pitchFamily="18" charset="0"/>
                <a:cs typeface="Times New Roman" pitchFamily="18" charset="0"/>
              </a:rPr>
              <a:t>1 июля 1991 был принят Закон «О налоговой службе Кыргызской Республики». Этим законом в Кыргызстане определялся статус налоговой службы, функции, права и обязанности налоговых органов. Были приняты Законы Кыргызской Республики: «О налогах с предприятий, объединений и организаций», «О налогах с населения», «О неналоговых платежах», «О государственной пошлине», «О местных налогах и сборах».</a:t>
            </a:r>
          </a:p>
          <a:p>
            <a:pPr algn="just"/>
            <a:endParaRPr lang="ru-RU" sz="2000" i="1" dirty="0">
              <a:latin typeface="Times New Roman" pitchFamily="18" charset="0"/>
              <a:cs typeface="Times New Roman" pitchFamily="18" charset="0"/>
            </a:endParaRP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395536" y="260648"/>
            <a:ext cx="8424936" cy="6264696"/>
          </a:xfrm>
        </p:spPr>
        <p:txBody>
          <a:bodyPr/>
          <a:lstStyle/>
          <a:p>
            <a:pPr algn="just"/>
            <a:r>
              <a:rPr lang="ru-RU" sz="2000" i="1" dirty="0" smtClean="0"/>
              <a:t>При </a:t>
            </a:r>
            <a:r>
              <a:rPr lang="ru-RU" sz="2000" i="1" dirty="0" smtClean="0"/>
              <a:t>централизованном планировании налоговые поступления в основном складывались из трёх источников: налог с оборота, налог на прибыль и налог с заработной платы. Существовали значительные льготы предприятиям. В ходе ре формирования были введены следующие </a:t>
            </a:r>
            <a:r>
              <a:rPr lang="ru-RU" sz="2000" i="1" dirty="0" smtClean="0"/>
              <a:t>принципиально </a:t>
            </a:r>
            <a:r>
              <a:rPr lang="ru-RU" sz="2000" i="1" dirty="0" smtClean="0"/>
              <a:t>новые виды налогов: налог на </a:t>
            </a:r>
            <a:r>
              <a:rPr lang="ru-RU" sz="2000" i="1" dirty="0" smtClean="0"/>
              <a:t>добавочную </a:t>
            </a:r>
            <a:r>
              <a:rPr lang="ru-RU" sz="2000" i="1" dirty="0" smtClean="0"/>
              <a:t>стоимость (НДС), акцизный налог, на лог на имущество предприятий, налог за </a:t>
            </a:r>
            <a:r>
              <a:rPr lang="ru-RU" sz="2000" i="1" dirty="0" smtClean="0"/>
              <a:t>пользование </a:t>
            </a:r>
            <a:r>
              <a:rPr lang="ru-RU" sz="2000" i="1" dirty="0" smtClean="0"/>
              <a:t>автомобильными дорогами, отчисления в фонд ликвидации чрезвычайных ситуаций. Были упразднены налог с оборота, налог с фонда оплаты колхозников, затем временно действовавший 5% налог с оборота. </a:t>
            </a:r>
            <a:endParaRPr lang="ru-RU" sz="2000" i="1" dirty="0" smtClean="0"/>
          </a:p>
          <a:p>
            <a:pPr algn="just"/>
            <a:r>
              <a:rPr lang="ru-RU" sz="2000" i="1" dirty="0" smtClean="0"/>
              <a:t>С 1 июля 1996 начал действовать Налоговый кодекс Кыргызской Республики, определяющий основные принципы налоговой системы, методологию налогового учёта и налогообложения, перечень </a:t>
            </a:r>
            <a:r>
              <a:rPr lang="ru-RU" sz="2000" i="1" dirty="0" err="1" smtClean="0"/>
              <a:t>гос</a:t>
            </a:r>
            <a:r>
              <a:rPr lang="ru-RU" sz="2000" i="1" dirty="0" smtClean="0"/>
              <a:t>. и местных налогов, полномочия центральных органов власти и местных властей по вопросам введения тех или иных налогов, </a:t>
            </a:r>
            <a:r>
              <a:rPr lang="ru-RU" sz="2000" i="1" dirty="0" smtClean="0"/>
              <a:t>правовые </a:t>
            </a:r>
            <a:r>
              <a:rPr lang="ru-RU" sz="2000" i="1" dirty="0" smtClean="0"/>
              <a:t>основы взаимоотношений налоговых </a:t>
            </a:r>
            <a:r>
              <a:rPr lang="ru-RU" sz="2000" i="1" dirty="0" smtClean="0"/>
              <a:t>органов </a:t>
            </a:r>
            <a:r>
              <a:rPr lang="ru-RU" sz="2000" i="1" dirty="0" smtClean="0"/>
              <a:t>и налогоплательщиков, ответственность </a:t>
            </a:r>
            <a:r>
              <a:rPr lang="ru-RU" sz="2000" i="1" dirty="0" smtClean="0"/>
              <a:t>налогоплательщиков</a:t>
            </a:r>
            <a:r>
              <a:rPr lang="ru-RU" sz="2000" i="1" dirty="0" smtClean="0"/>
              <a:t>, а также единые методы </a:t>
            </a:r>
            <a:r>
              <a:rPr lang="ru-RU" sz="2000" i="1" dirty="0" smtClean="0"/>
              <a:t>налогообложения </a:t>
            </a:r>
            <a:r>
              <a:rPr lang="ru-RU" sz="2000" i="1" dirty="0" smtClean="0"/>
              <a:t>юридических и частных лиц.</a:t>
            </a:r>
            <a:endParaRPr lang="ru-RU" sz="2000" i="1"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395536" y="260648"/>
            <a:ext cx="8496944" cy="6264696"/>
          </a:xfrm>
        </p:spPr>
        <p:txBody>
          <a:bodyPr/>
          <a:lstStyle/>
          <a:p>
            <a:pPr algn="just"/>
            <a:r>
              <a:rPr lang="ru-RU" sz="2000" i="1" dirty="0" smtClean="0">
                <a:latin typeface="Times New Roman" pitchFamily="18" charset="0"/>
                <a:cs typeface="Times New Roman" pitchFamily="18" charset="0"/>
              </a:rPr>
              <a:t>На сегодняшний день, согласно Налоговому кодексу Кыргызской Республики, действуют следующие виды налогов: </a:t>
            </a:r>
            <a:endParaRPr lang="ru-RU" sz="2000" i="1" dirty="0" smtClean="0">
              <a:latin typeface="Times New Roman" pitchFamily="18" charset="0"/>
              <a:cs typeface="Times New Roman" pitchFamily="18" charset="0"/>
            </a:endParaRPr>
          </a:p>
          <a:p>
            <a:pPr algn="just"/>
            <a:r>
              <a:rPr lang="ru-RU" sz="2000" i="1" dirty="0" smtClean="0">
                <a:latin typeface="Times New Roman" pitchFamily="18" charset="0"/>
                <a:cs typeface="Times New Roman" pitchFamily="18" charset="0"/>
              </a:rPr>
              <a:t>республиканские </a:t>
            </a:r>
            <a:r>
              <a:rPr lang="ru-RU" sz="2000" i="1" dirty="0" smtClean="0">
                <a:latin typeface="Times New Roman" pitchFamily="18" charset="0"/>
                <a:cs typeface="Times New Roman" pitchFamily="18" charset="0"/>
              </a:rPr>
              <a:t>налоги; подоходный налог с физических лиц; налог на прибыль предприятий; НДС (налог на </a:t>
            </a:r>
            <a:r>
              <a:rPr lang="ru-RU" sz="2000" i="1" dirty="0" smtClean="0">
                <a:latin typeface="Times New Roman" pitchFamily="18" charset="0"/>
                <a:cs typeface="Times New Roman" pitchFamily="18" charset="0"/>
              </a:rPr>
              <a:t>добавочную </a:t>
            </a:r>
            <a:r>
              <a:rPr lang="ru-RU" sz="2000" i="1" dirty="0" smtClean="0">
                <a:latin typeface="Times New Roman" pitchFamily="18" charset="0"/>
                <a:cs typeface="Times New Roman" pitchFamily="18" charset="0"/>
              </a:rPr>
              <a:t>стоимость); акцизы; земельный налог; </a:t>
            </a:r>
            <a:r>
              <a:rPr lang="ru-RU" sz="2000" i="1" dirty="0" smtClean="0">
                <a:latin typeface="Times New Roman" pitchFamily="18" charset="0"/>
                <a:cs typeface="Times New Roman" pitchFamily="18" charset="0"/>
              </a:rPr>
              <a:t>местные </a:t>
            </a:r>
            <a:r>
              <a:rPr lang="ru-RU" sz="2000" i="1" dirty="0" smtClean="0">
                <a:latin typeface="Times New Roman" pitchFamily="18" charset="0"/>
                <a:cs typeface="Times New Roman" pitchFamily="18" charset="0"/>
              </a:rPr>
              <a:t>налоги; курортный налог; налог на рекламу; сбор с владельцев собак; сбор за право </a:t>
            </a:r>
            <a:r>
              <a:rPr lang="ru-RU" sz="2000" i="1" dirty="0" smtClean="0">
                <a:latin typeface="Times New Roman" pitchFamily="18" charset="0"/>
                <a:cs typeface="Times New Roman" pitchFamily="18" charset="0"/>
              </a:rPr>
              <a:t>проведения </a:t>
            </a:r>
            <a:r>
              <a:rPr lang="ru-RU" sz="2000" i="1" dirty="0" smtClean="0">
                <a:latin typeface="Times New Roman" pitchFamily="18" charset="0"/>
                <a:cs typeface="Times New Roman" pitchFamily="18" charset="0"/>
              </a:rPr>
              <a:t>местных аукционов и лотерей, конкурсов и выставок, проводимых в коммерческих целях; сбор за парковку автотранспорта; налог за право пользования местной символикой; сбор со </a:t>
            </a:r>
            <a:r>
              <a:rPr lang="ru-RU" sz="2000" i="1" dirty="0" smtClean="0">
                <a:latin typeface="Times New Roman" pitchFamily="18" charset="0"/>
                <a:cs typeface="Times New Roman" pitchFamily="18" charset="0"/>
              </a:rPr>
              <a:t>сделок</a:t>
            </a:r>
            <a:r>
              <a:rPr lang="ru-RU" sz="2000" i="1" dirty="0" smtClean="0">
                <a:latin typeface="Times New Roman" pitchFamily="18" charset="0"/>
                <a:cs typeface="Times New Roman" pitchFamily="18" charset="0"/>
              </a:rPr>
              <a:t>, совершаемых на товарно-сырьевых биржах; сбор за вывоз мусора с территорий населённых пунктов; налог с граждан, </a:t>
            </a:r>
            <a:r>
              <a:rPr lang="ru-RU" sz="2000" i="1" dirty="0" smtClean="0">
                <a:latin typeface="Times New Roman" pitchFamily="18" charset="0"/>
                <a:cs typeface="Times New Roman" pitchFamily="18" charset="0"/>
              </a:rPr>
              <a:t>выращивающих цветы </a:t>
            </a:r>
            <a:r>
              <a:rPr lang="ru-RU" sz="2000" i="1" dirty="0" smtClean="0">
                <a:latin typeface="Times New Roman" pitchFamily="18" charset="0"/>
                <a:cs typeface="Times New Roman" pitchFamily="18" charset="0"/>
              </a:rPr>
              <a:t>в тепличных условиях и реализующих их </a:t>
            </a:r>
            <a:r>
              <a:rPr lang="ru-RU" sz="2000" i="1" dirty="0" smtClean="0">
                <a:latin typeface="Times New Roman" pitchFamily="18" charset="0"/>
                <a:cs typeface="Times New Roman" pitchFamily="18" charset="0"/>
              </a:rPr>
              <a:t>населению</a:t>
            </a:r>
            <a:r>
              <a:rPr lang="ru-RU" sz="2000" i="1" dirty="0" smtClean="0">
                <a:latin typeface="Times New Roman" pitchFamily="18" charset="0"/>
                <a:cs typeface="Times New Roman" pitchFamily="18" charset="0"/>
              </a:rPr>
              <a:t>; гостиничный налог; налог на право охоты и рыболовства; налог с туристов, </a:t>
            </a:r>
            <a:r>
              <a:rPr lang="ru-RU" sz="2000" i="1" dirty="0" smtClean="0">
                <a:latin typeface="Times New Roman" pitchFamily="18" charset="0"/>
                <a:cs typeface="Times New Roman" pitchFamily="18" charset="0"/>
              </a:rPr>
              <a:t>выезжающих </a:t>
            </a:r>
            <a:r>
              <a:rPr lang="ru-RU" sz="2000" i="1" dirty="0" smtClean="0">
                <a:latin typeface="Times New Roman" pitchFamily="18" charset="0"/>
                <a:cs typeface="Times New Roman" pitchFamily="18" charset="0"/>
              </a:rPr>
              <a:t>в дальнее зарубежье; налогообложение видео салонов и концертно-зрелищных мероприятий; налог на используемые производственные и </a:t>
            </a:r>
            <a:r>
              <a:rPr lang="ru-RU" sz="2000" i="1" dirty="0" smtClean="0">
                <a:latin typeface="Times New Roman" pitchFamily="18" charset="0"/>
                <a:cs typeface="Times New Roman" pitchFamily="18" charset="0"/>
              </a:rPr>
              <a:t>торгово-бытовые </a:t>
            </a:r>
            <a:r>
              <a:rPr lang="ru-RU" sz="2000" i="1" dirty="0" smtClean="0">
                <a:latin typeface="Times New Roman" pitchFamily="18" charset="0"/>
                <a:cs typeface="Times New Roman" pitchFamily="18" charset="0"/>
              </a:rPr>
              <a:t>площади или их части; налог за оказание платных услуг населению и с розничных продаж; налог с владельцев транспортных средств.</a:t>
            </a:r>
            <a:endParaRPr lang="ru-RU" sz="2000" i="1" dirty="0">
              <a:latin typeface="Times New Roman" pitchFamily="18" charset="0"/>
              <a:cs typeface="Times New Roman" pitchFamily="18" charset="0"/>
            </a:endParaRP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323528" y="332656"/>
            <a:ext cx="8568952" cy="6264696"/>
          </a:xfrm>
        </p:spPr>
        <p:txBody>
          <a:bodyPr/>
          <a:lstStyle/>
          <a:p>
            <a:pPr algn="just"/>
            <a:r>
              <a:rPr lang="ru-RU" sz="2000" i="1" dirty="0" smtClean="0">
                <a:latin typeface="Times New Roman" pitchFamily="18" charset="0"/>
                <a:cs typeface="Times New Roman" pitchFamily="18" charset="0"/>
              </a:rPr>
              <a:t>Налог на прибыль в </a:t>
            </a:r>
            <a:r>
              <a:rPr lang="ru-RU" sz="2000" i="1" dirty="0" smtClean="0">
                <a:latin typeface="Times New Roman" pitchFamily="18" charset="0"/>
                <a:cs typeface="Times New Roman" pitchFamily="18" charset="0"/>
              </a:rPr>
              <a:t> </a:t>
            </a:r>
            <a:r>
              <a:rPr lang="ru-RU" sz="2000" i="1" dirty="0" smtClean="0">
                <a:latin typeface="Times New Roman" pitchFamily="18" charset="0"/>
                <a:cs typeface="Times New Roman" pitchFamily="18" charset="0"/>
              </a:rPr>
              <a:t>республике </a:t>
            </a:r>
            <a:r>
              <a:rPr lang="ru-RU" sz="2000" i="1" dirty="0" smtClean="0">
                <a:latin typeface="Times New Roman" pitchFamily="18" charset="0"/>
                <a:cs typeface="Times New Roman" pitchFamily="18" charset="0"/>
              </a:rPr>
              <a:t>является </a:t>
            </a:r>
            <a:r>
              <a:rPr lang="ru-RU" sz="2000" i="1" dirty="0" smtClean="0">
                <a:latin typeface="Times New Roman" pitchFamily="18" charset="0"/>
                <a:cs typeface="Times New Roman" pitchFamily="18" charset="0"/>
              </a:rPr>
              <a:t>общегосударственным налогом. Плательщика ми налога на прибыль в Кыргызстане могут быть только юридические лица, имеющие основной целью своей деятельности извлечение прибыли. Налогообложению по единой ставке 10% с 2001 подлежит прибыль, полученная плательщиком налога в процессе его деятельности и </a:t>
            </a:r>
            <a:r>
              <a:rPr lang="ru-RU" sz="2000" i="1" dirty="0" smtClean="0">
                <a:latin typeface="Times New Roman" pitchFamily="18" charset="0"/>
                <a:cs typeface="Times New Roman" pitchFamily="18" charset="0"/>
              </a:rPr>
              <a:t>исчисленная </a:t>
            </a:r>
            <a:r>
              <a:rPr lang="ru-RU" sz="2000" i="1" dirty="0" smtClean="0">
                <a:latin typeface="Times New Roman" pitchFamily="18" charset="0"/>
                <a:cs typeface="Times New Roman" pitchFamily="18" charset="0"/>
              </a:rPr>
              <a:t>как разница между суммой совокупного годового дохода налогоплательщика и суммой вы четов, предусмотренных Налоговым кодексом. </a:t>
            </a:r>
          </a:p>
          <a:p>
            <a:pPr algn="just"/>
            <a:endParaRPr lang="ru-RU" sz="2000" i="1" dirty="0" smtClean="0">
              <a:latin typeface="Times New Roman" pitchFamily="18" charset="0"/>
              <a:cs typeface="Times New Roman" pitchFamily="18" charset="0"/>
            </a:endParaRPr>
          </a:p>
          <a:p>
            <a:pPr algn="just"/>
            <a:r>
              <a:rPr lang="ru-RU" sz="2000" i="1" dirty="0" smtClean="0">
                <a:latin typeface="Times New Roman" pitchFamily="18" charset="0"/>
                <a:cs typeface="Times New Roman" pitchFamily="18" charset="0"/>
              </a:rPr>
              <a:t>Объектом обложения налога на добавочную стоимость является стоимость реализуемой </a:t>
            </a:r>
            <a:r>
              <a:rPr lang="ru-RU" sz="2000" i="1" dirty="0" smtClean="0">
                <a:latin typeface="Times New Roman" pitchFamily="18" charset="0"/>
                <a:cs typeface="Times New Roman" pitchFamily="18" charset="0"/>
              </a:rPr>
              <a:t>продукции </a:t>
            </a:r>
            <a:r>
              <a:rPr lang="ru-RU" sz="2000" i="1" dirty="0" smtClean="0">
                <a:latin typeface="Times New Roman" pitchFamily="18" charset="0"/>
                <a:cs typeface="Times New Roman" pitchFamily="18" charset="0"/>
              </a:rPr>
              <a:t>(товаров), работ, услуг. Плательщиками НДС являются юридические и физические лица, </a:t>
            </a:r>
            <a:r>
              <a:rPr lang="ru-RU" sz="2000" i="1" dirty="0" smtClean="0">
                <a:latin typeface="Times New Roman" pitchFamily="18" charset="0"/>
                <a:cs typeface="Times New Roman" pitchFamily="18" charset="0"/>
              </a:rPr>
              <a:t>которые </a:t>
            </a:r>
            <a:r>
              <a:rPr lang="ru-RU" sz="2000" i="1" dirty="0" smtClean="0">
                <a:latin typeface="Times New Roman" pitchFamily="18" charset="0"/>
                <a:cs typeface="Times New Roman" pitchFamily="18" charset="0"/>
              </a:rPr>
              <a:t>осуществляют облагаемые НДС поставки и зарегистрированы как плательщики НДС, а так же лица, </a:t>
            </a:r>
            <a:r>
              <a:rPr lang="ru-RU" sz="2000" i="1" dirty="0" smtClean="0">
                <a:latin typeface="Times New Roman" pitchFamily="18" charset="0"/>
                <a:cs typeface="Times New Roman" pitchFamily="18" charset="0"/>
              </a:rPr>
              <a:t>которым </a:t>
            </a:r>
            <a:r>
              <a:rPr lang="ru-RU" sz="2000" i="1" dirty="0" smtClean="0">
                <a:latin typeface="Times New Roman" pitchFamily="18" charset="0"/>
                <a:cs typeface="Times New Roman" pitchFamily="18" charset="0"/>
              </a:rPr>
              <a:t>предъявлено требование о </a:t>
            </a:r>
            <a:r>
              <a:rPr lang="ru-RU" sz="2000" i="1" dirty="0" smtClean="0">
                <a:latin typeface="Times New Roman" pitchFamily="18" charset="0"/>
                <a:cs typeface="Times New Roman" pitchFamily="18" charset="0"/>
              </a:rPr>
              <a:t>регистрации</a:t>
            </a:r>
            <a:r>
              <a:rPr lang="ru-RU" sz="2000" i="1" dirty="0" smtClean="0">
                <a:latin typeface="Times New Roman" pitchFamily="18" charset="0"/>
                <a:cs typeface="Times New Roman" pitchFamily="18" charset="0"/>
              </a:rPr>
              <a:t>. Ставка НДС равна 20%.</a:t>
            </a:r>
            <a:endParaRPr lang="ru-RU" sz="2000" i="1" dirty="0">
              <a:latin typeface="Times New Roman" pitchFamily="18" charset="0"/>
              <a:cs typeface="Times New Roman" pitchFamily="18" charset="0"/>
            </a:endParaRP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395536" y="332656"/>
            <a:ext cx="8352928" cy="6264696"/>
          </a:xfrm>
        </p:spPr>
        <p:txBody>
          <a:bodyPr/>
          <a:lstStyle/>
          <a:p>
            <a:pPr algn="just"/>
            <a:r>
              <a:rPr lang="ru-RU" sz="2400" i="1" dirty="0" smtClean="0">
                <a:latin typeface="Times New Roman" pitchFamily="18" charset="0"/>
                <a:cs typeface="Times New Roman" pitchFamily="18" charset="0"/>
              </a:rPr>
              <a:t>Подоходный налог платят все физические лица, получающие в течение календарного года доходы от занятости, инвестиций и  </a:t>
            </a:r>
            <a:r>
              <a:rPr lang="ru-RU" sz="2400" i="1" dirty="0" smtClean="0">
                <a:latin typeface="Times New Roman" pitchFamily="18" charset="0"/>
                <a:cs typeface="Times New Roman" pitchFamily="18" charset="0"/>
              </a:rPr>
              <a:t>экономической </a:t>
            </a:r>
            <a:r>
              <a:rPr lang="ru-RU" sz="2400" i="1" dirty="0" smtClean="0">
                <a:latin typeface="Times New Roman" pitchFamily="18" charset="0"/>
                <a:cs typeface="Times New Roman" pitchFamily="18" charset="0"/>
              </a:rPr>
              <a:t>деятельности. Объектом обложения на лога является доход, </a:t>
            </a:r>
            <a:r>
              <a:rPr lang="ru-RU" sz="2400" i="1" dirty="0" smtClean="0">
                <a:latin typeface="Times New Roman" pitchFamily="18" charset="0"/>
                <a:cs typeface="Times New Roman" pitchFamily="18" charset="0"/>
              </a:rPr>
              <a:t>который </a:t>
            </a:r>
            <a:r>
              <a:rPr lang="ru-RU" sz="2400" i="1" dirty="0" smtClean="0">
                <a:latin typeface="Times New Roman" pitchFamily="18" charset="0"/>
                <a:cs typeface="Times New Roman" pitchFamily="18" charset="0"/>
              </a:rPr>
              <a:t>исчисляется как </a:t>
            </a:r>
            <a:r>
              <a:rPr lang="ru-RU" sz="2400" i="1" dirty="0" smtClean="0">
                <a:latin typeface="Times New Roman" pitchFamily="18" charset="0"/>
                <a:cs typeface="Times New Roman" pitchFamily="18" charset="0"/>
              </a:rPr>
              <a:t>разница </a:t>
            </a:r>
            <a:r>
              <a:rPr lang="ru-RU" sz="2400" i="1" dirty="0" smtClean="0">
                <a:latin typeface="Times New Roman" pitchFamily="18" charset="0"/>
                <a:cs typeface="Times New Roman" pitchFamily="18" charset="0"/>
              </a:rPr>
              <a:t>между совокупным доходом </a:t>
            </a:r>
            <a:r>
              <a:rPr lang="ru-RU" sz="2400" i="1" dirty="0" smtClean="0">
                <a:latin typeface="Times New Roman" pitchFamily="18" charset="0"/>
                <a:cs typeface="Times New Roman" pitchFamily="18" charset="0"/>
              </a:rPr>
              <a:t>налогоплательщика </a:t>
            </a:r>
            <a:r>
              <a:rPr lang="ru-RU" sz="2400" i="1" dirty="0" smtClean="0">
                <a:latin typeface="Times New Roman" pitchFamily="18" charset="0"/>
                <a:cs typeface="Times New Roman" pitchFamily="18" charset="0"/>
              </a:rPr>
              <a:t>и вычетами, предусмотренными законом. </a:t>
            </a:r>
          </a:p>
          <a:p>
            <a:pPr algn="just"/>
            <a:r>
              <a:rPr lang="ru-RU" sz="2400" i="1" dirty="0" smtClean="0">
                <a:latin typeface="Times New Roman" pitchFamily="18" charset="0"/>
                <a:cs typeface="Times New Roman" pitchFamily="18" charset="0"/>
              </a:rPr>
              <a:t>Подоходный </a:t>
            </a:r>
            <a:r>
              <a:rPr lang="ru-RU" sz="2400" i="1" dirty="0" smtClean="0">
                <a:latin typeface="Times New Roman" pitchFamily="18" charset="0"/>
                <a:cs typeface="Times New Roman" pitchFamily="18" charset="0"/>
              </a:rPr>
              <a:t>налог взимается по единым ставкам. </a:t>
            </a:r>
          </a:p>
          <a:p>
            <a:pPr algn="just"/>
            <a:r>
              <a:rPr lang="ru-RU" sz="2400" i="1" dirty="0" smtClean="0">
                <a:latin typeface="Times New Roman" pitchFamily="18" charset="0"/>
                <a:cs typeface="Times New Roman" pitchFamily="18" charset="0"/>
              </a:rPr>
              <a:t>Акцизный налог </a:t>
            </a:r>
            <a:r>
              <a:rPr lang="ru-RU" sz="2400" i="1" dirty="0" smtClean="0">
                <a:latin typeface="Times New Roman" pitchFamily="18" charset="0"/>
                <a:cs typeface="Times New Roman" pitchFamily="18" charset="0"/>
              </a:rPr>
              <a:t>устанавливается отдельно для товаров, произведённых на </a:t>
            </a:r>
            <a:r>
              <a:rPr lang="ru-RU" sz="2400" i="1" dirty="0" smtClean="0">
                <a:latin typeface="Times New Roman" pitchFamily="18" charset="0"/>
                <a:cs typeface="Times New Roman" pitchFamily="18" charset="0"/>
              </a:rPr>
              <a:t>территории </a:t>
            </a:r>
            <a:r>
              <a:rPr lang="ru-RU" sz="2400" i="1" dirty="0" smtClean="0">
                <a:latin typeface="Times New Roman" pitchFamily="18" charset="0"/>
                <a:cs typeface="Times New Roman" pitchFamily="18" charset="0"/>
              </a:rPr>
              <a:t>нашей республики и импортируемых (</a:t>
            </a:r>
            <a:r>
              <a:rPr lang="ru-RU" sz="2400" i="1" dirty="0" smtClean="0">
                <a:latin typeface="Times New Roman" pitchFamily="18" charset="0"/>
                <a:cs typeface="Times New Roman" pitchFamily="18" charset="0"/>
              </a:rPr>
              <a:t>ввозимых</a:t>
            </a:r>
            <a:r>
              <a:rPr lang="ru-RU" sz="2400" i="1" dirty="0" smtClean="0">
                <a:latin typeface="Times New Roman" pitchFamily="18" charset="0"/>
                <a:cs typeface="Times New Roman" pitchFamily="18" charset="0"/>
              </a:rPr>
              <a:t>) на территорию республики. Ставки </a:t>
            </a:r>
            <a:r>
              <a:rPr lang="ru-RU" sz="2400" i="1" dirty="0" smtClean="0">
                <a:latin typeface="Times New Roman" pitchFamily="18" charset="0"/>
                <a:cs typeface="Times New Roman" pitchFamily="18" charset="0"/>
              </a:rPr>
              <a:t>акцизного </a:t>
            </a:r>
            <a:r>
              <a:rPr lang="ru-RU" sz="2400" i="1" dirty="0" smtClean="0">
                <a:latin typeface="Times New Roman" pitchFamily="18" charset="0"/>
                <a:cs typeface="Times New Roman" pitchFamily="18" charset="0"/>
              </a:rPr>
              <a:t>налога установлены в долларах США от объёма (килограмм, литр, штука, тонна) или в процентах к оптовой цене.</a:t>
            </a:r>
            <a:endParaRPr lang="ru-RU" sz="2400" i="1" dirty="0">
              <a:latin typeface="Times New Roman" pitchFamily="18" charset="0"/>
              <a:cs typeface="Times New Roman" pitchFamily="18" charset="0"/>
            </a:endParaRP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67544" y="260648"/>
            <a:ext cx="8280920" cy="6192688"/>
          </a:xfrm>
        </p:spPr>
        <p:txBody>
          <a:bodyPr/>
          <a:lstStyle/>
          <a:p>
            <a:pPr algn="just"/>
            <a:r>
              <a:rPr lang="ru-RU" sz="2400" i="1" dirty="0" smtClean="0">
                <a:latin typeface="Times New Roman" pitchFamily="18" charset="0"/>
                <a:cs typeface="Times New Roman" pitchFamily="18" charset="0"/>
              </a:rPr>
              <a:t>Земельный налог —форма обязательной ежегодной платы в республиканский и </a:t>
            </a:r>
            <a:r>
              <a:rPr lang="ru-RU" sz="2400" i="1" dirty="0" smtClean="0">
                <a:latin typeface="Times New Roman" pitchFamily="18" charset="0"/>
                <a:cs typeface="Times New Roman" pitchFamily="18" charset="0"/>
              </a:rPr>
              <a:t>местный </a:t>
            </a:r>
            <a:r>
              <a:rPr lang="ru-RU" sz="2400" i="1" dirty="0" smtClean="0">
                <a:latin typeface="Times New Roman" pitchFamily="18" charset="0"/>
                <a:cs typeface="Times New Roman" pitchFamily="18" charset="0"/>
              </a:rPr>
              <a:t>бюджеты за право пользования земельным участком. Налогообложению подлежат с.-х. угодья и земли населённых пунктов; промышленности, транспорта, связи; земли оборонного назначения; природоохранного, оздоровительного, рекреационного и историко-культурного на значения; лесного и водного фонда; запаса и др. </a:t>
            </a:r>
          </a:p>
          <a:p>
            <a:pPr algn="just"/>
            <a:r>
              <a:rPr lang="ru-RU" sz="2400" i="1" dirty="0" smtClean="0">
                <a:latin typeface="Times New Roman" pitchFamily="18" charset="0"/>
                <a:cs typeface="Times New Roman" pitchFamily="18" charset="0"/>
              </a:rPr>
              <a:t>Размер земельного налога по с.-х. угодьям </a:t>
            </a:r>
            <a:r>
              <a:rPr lang="ru-RU" sz="2400" i="1" dirty="0" smtClean="0">
                <a:latin typeface="Times New Roman" pitchFamily="18" charset="0"/>
                <a:cs typeface="Times New Roman" pitchFamily="18" charset="0"/>
              </a:rPr>
              <a:t>устанавливается </a:t>
            </a:r>
            <a:r>
              <a:rPr lang="ru-RU" sz="2400" i="1" dirty="0" smtClean="0">
                <a:latin typeface="Times New Roman" pitchFamily="18" charset="0"/>
                <a:cs typeface="Times New Roman" pitchFamily="18" charset="0"/>
              </a:rPr>
              <a:t>в зависимости от качества (плодородия) почв, месторасположения и площади. Базовые ставки земельного налога и порядок его уплаты определяются </a:t>
            </a:r>
            <a:r>
              <a:rPr lang="ru-RU" sz="2400" i="1" dirty="0" err="1" smtClean="0">
                <a:latin typeface="Times New Roman" pitchFamily="18" charset="0"/>
                <a:cs typeface="Times New Roman" pitchFamily="18" charset="0"/>
              </a:rPr>
              <a:t>Жогорку</a:t>
            </a:r>
            <a:r>
              <a:rPr lang="ru-RU" sz="2400" i="1" dirty="0" smtClean="0">
                <a:latin typeface="Times New Roman" pitchFamily="18" charset="0"/>
                <a:cs typeface="Times New Roman" pitchFamily="18" charset="0"/>
              </a:rPr>
              <a:t> </a:t>
            </a:r>
            <a:r>
              <a:rPr lang="ru-RU" sz="2400" i="1" dirty="0" err="1" smtClean="0">
                <a:latin typeface="Times New Roman" pitchFamily="18" charset="0"/>
                <a:cs typeface="Times New Roman" pitchFamily="18" charset="0"/>
              </a:rPr>
              <a:t>Кенешем</a:t>
            </a:r>
            <a:r>
              <a:rPr lang="ru-RU" sz="2400" i="1" dirty="0" smtClean="0">
                <a:latin typeface="Times New Roman" pitchFamily="18" charset="0"/>
                <a:cs typeface="Times New Roman" pitchFamily="18" charset="0"/>
              </a:rPr>
              <a:t>. В целях социального поддержания сельских тружеников, относящихся к жителям высокогорных и отдалённых р-нов, устанавливаются льготы в размере 50%.</a:t>
            </a:r>
            <a:endParaRPr lang="ru-RU" sz="2400" i="1" dirty="0">
              <a:latin typeface="Times New Roman" pitchFamily="18" charset="0"/>
              <a:cs typeface="Times New Roman" pitchFamily="18"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562074"/>
          </a:xfrm>
        </p:spPr>
        <p:txBody>
          <a:bodyPr/>
          <a:lstStyle/>
          <a:p>
            <a:r>
              <a:rPr lang="ru-RU" sz="3200" b="1" i="1" dirty="0" smtClean="0">
                <a:latin typeface="Times New Roman" pitchFamily="18" charset="0"/>
                <a:cs typeface="Times New Roman" pitchFamily="18" charset="0"/>
              </a:rPr>
              <a:t>ФИНАНСОВАЯ СИСТЕМА КР</a:t>
            </a:r>
            <a:endParaRPr lang="ru-RU" sz="3200" b="1" i="1" dirty="0">
              <a:latin typeface="Times New Roman" pitchFamily="18" charset="0"/>
              <a:cs typeface="Times New Roman" pitchFamily="18" charset="0"/>
            </a:endParaRPr>
          </a:p>
        </p:txBody>
      </p:sp>
      <p:sp>
        <p:nvSpPr>
          <p:cNvPr id="3" name="Содержимое 2"/>
          <p:cNvSpPr>
            <a:spLocks noGrp="1"/>
          </p:cNvSpPr>
          <p:nvPr>
            <p:ph idx="1"/>
          </p:nvPr>
        </p:nvSpPr>
        <p:spPr>
          <a:xfrm>
            <a:off x="251520" y="1052736"/>
            <a:ext cx="8640960" cy="5544616"/>
          </a:xfrm>
        </p:spPr>
        <p:txBody>
          <a:bodyPr/>
          <a:lstStyle/>
          <a:p>
            <a:r>
              <a:rPr lang="ru-RU" i="1" dirty="0" smtClean="0">
                <a:latin typeface="Times New Roman" pitchFamily="18" charset="0"/>
                <a:cs typeface="Times New Roman" pitchFamily="18" charset="0"/>
              </a:rPr>
              <a:t>Наиболее крупными подразделениями финансовой системы являются сферы финансовых отношений. Большинство выделяют 3 сферы:</a:t>
            </a:r>
          </a:p>
          <a:p>
            <a:r>
              <a:rPr lang="ru-RU" i="1" dirty="0" smtClean="0">
                <a:latin typeface="Times New Roman" pitchFamily="18" charset="0"/>
                <a:cs typeface="Times New Roman" pitchFamily="18" charset="0"/>
              </a:rPr>
              <a:t>  государственные финансы ;</a:t>
            </a:r>
          </a:p>
          <a:p>
            <a:r>
              <a:rPr lang="ru-RU" i="1" dirty="0" smtClean="0">
                <a:latin typeface="Times New Roman" pitchFamily="18" charset="0"/>
                <a:cs typeface="Times New Roman" pitchFamily="18" charset="0"/>
              </a:rPr>
              <a:t>  страхование ;</a:t>
            </a:r>
          </a:p>
          <a:p>
            <a:r>
              <a:rPr lang="ru-RU" i="1" dirty="0" smtClean="0">
                <a:latin typeface="Times New Roman" pitchFamily="18" charset="0"/>
                <a:cs typeface="Times New Roman" pitchFamily="18" charset="0"/>
              </a:rPr>
              <a:t>  финансы предприятий и организаций народного хозяйства ;</a:t>
            </a:r>
          </a:p>
          <a:p>
            <a:endParaRPr lang="ru-RU"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251520" y="260648"/>
            <a:ext cx="8496944" cy="6192688"/>
          </a:xfrm>
        </p:spPr>
        <p:txBody>
          <a:bodyPr/>
          <a:lstStyle/>
          <a:p>
            <a:pPr algn="just"/>
            <a:r>
              <a:rPr lang="ru-RU" sz="2400" i="1" dirty="0" smtClean="0">
                <a:latin typeface="Times New Roman" pitchFamily="18" charset="0"/>
                <a:cs typeface="Times New Roman" pitchFamily="18" charset="0"/>
              </a:rPr>
              <a:t>Ведущее место в системе финансовых отношений занимают государственные финансы, т.к. они аккумулируют и перераспределяют большую часть финансовых ресурсов страны.</a:t>
            </a:r>
          </a:p>
          <a:p>
            <a:pPr algn="just"/>
            <a:r>
              <a:rPr lang="ru-RU" sz="2400" i="1" dirty="0" smtClean="0">
                <a:latin typeface="Times New Roman" pitchFamily="18" charset="0"/>
                <a:cs typeface="Times New Roman" pitchFamily="18" charset="0"/>
              </a:rPr>
              <a:t>  Исходная сферой системы финансовых отношений являются финансы предприятий и организаций, т.к. эта сфера ближе всего расположена к производственным отношениям. Именно здесь создаются первичные финансовые ресурсы, которые затем распределяются по различным каналам финансовой системы</a:t>
            </a:r>
          </a:p>
          <a:p>
            <a:pPr algn="just"/>
            <a:r>
              <a:rPr lang="ru-RU" sz="2400" i="1" dirty="0" smtClean="0">
                <a:latin typeface="Times New Roman" pitchFamily="18" charset="0"/>
                <a:cs typeface="Times New Roman" pitchFamily="18" charset="0"/>
              </a:rPr>
              <a:t>  Страхование выделено в отдельную группу в силу специфики страховых отношений, включающих механизм формирования фондов страховых организаций, их использование методами, отличными от применяемых в других сферах финансовых отношений.</a:t>
            </a:r>
          </a:p>
          <a:p>
            <a:pPr algn="just"/>
            <a:r>
              <a:rPr lang="ru-RU" sz="2400" i="1" dirty="0" smtClean="0">
                <a:latin typeface="Times New Roman" pitchFamily="18" charset="0"/>
                <a:cs typeface="Times New Roman" pitchFamily="18" charset="0"/>
              </a:rPr>
              <a:t>  Внутри каждой сферы финансовой системы выделяются отдельные звенья.</a:t>
            </a:r>
            <a:endParaRPr lang="ru-RU" sz="2400" i="1" dirty="0">
              <a:latin typeface="Times New Roman" pitchFamily="18" charset="0"/>
              <a:cs typeface="Times New Roman" pitchFamily="18"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251520" y="188640"/>
            <a:ext cx="8640960" cy="6480720"/>
          </a:xfrm>
        </p:spPr>
        <p:txBody>
          <a:bodyPr/>
          <a:lstStyle/>
          <a:p>
            <a:pPr algn="just"/>
            <a:r>
              <a:rPr lang="ru-RU" sz="2800" i="1" dirty="0" smtClean="0">
                <a:latin typeface="Times New Roman" pitchFamily="18" charset="0"/>
                <a:cs typeface="Times New Roman" pitchFamily="18" charset="0"/>
              </a:rPr>
              <a:t>В составе госфинансов обычно выделяют 3 звена :</a:t>
            </a:r>
          </a:p>
          <a:p>
            <a:pPr algn="just"/>
            <a:r>
              <a:rPr lang="ru-RU" sz="2800" i="1" dirty="0" smtClean="0">
                <a:latin typeface="Times New Roman" pitchFamily="18" charset="0"/>
                <a:cs typeface="Times New Roman" pitchFamily="18" charset="0"/>
              </a:rPr>
              <a:t>  бюджетная система;</a:t>
            </a:r>
          </a:p>
          <a:p>
            <a:pPr algn="just"/>
            <a:r>
              <a:rPr lang="ru-RU" sz="2800" i="1" dirty="0" smtClean="0">
                <a:latin typeface="Times New Roman" pitchFamily="18" charset="0"/>
                <a:cs typeface="Times New Roman" pitchFamily="18" charset="0"/>
              </a:rPr>
              <a:t>  внебюджетные фонды;</a:t>
            </a:r>
          </a:p>
          <a:p>
            <a:pPr algn="just"/>
            <a:r>
              <a:rPr lang="ru-RU" sz="2800" i="1" dirty="0" smtClean="0">
                <a:latin typeface="Times New Roman" pitchFamily="18" charset="0"/>
                <a:cs typeface="Times New Roman" pitchFamily="18" charset="0"/>
              </a:rPr>
              <a:t>  государственный кредит.</a:t>
            </a:r>
          </a:p>
          <a:p>
            <a:pPr algn="just"/>
            <a:r>
              <a:rPr lang="ru-RU" sz="2800" i="1" dirty="0" smtClean="0">
                <a:latin typeface="Times New Roman" pitchFamily="18" charset="0"/>
                <a:cs typeface="Times New Roman" pitchFamily="18" charset="0"/>
              </a:rPr>
              <a:t>Каждое из звеньев в соответствии современному </a:t>
            </a:r>
            <a:r>
              <a:rPr lang="ru-RU" sz="2800" i="1" dirty="0" err="1" smtClean="0">
                <a:latin typeface="Times New Roman" pitchFamily="18" charset="0"/>
                <a:cs typeface="Times New Roman" pitchFamily="18" charset="0"/>
              </a:rPr>
              <a:t>гос</a:t>
            </a:r>
            <a:r>
              <a:rPr lang="ru-RU" sz="2800" i="1" dirty="0" smtClean="0">
                <a:latin typeface="Times New Roman" pitchFamily="18" charset="0"/>
                <a:cs typeface="Times New Roman" pitchFamily="18" charset="0"/>
              </a:rPr>
              <a:t>. устройству Кыргызской Республики подразделяется на 2 уровня, соответствующие уровням государственной власти.</a:t>
            </a:r>
          </a:p>
          <a:p>
            <a:pPr algn="just"/>
            <a:r>
              <a:rPr lang="ru-RU" sz="2800" i="1" dirty="0" smtClean="0">
                <a:latin typeface="Times New Roman" pitchFamily="18" charset="0"/>
                <a:cs typeface="Times New Roman" pitchFamily="18" charset="0"/>
              </a:rPr>
              <a:t>  Бюджетная система: республиканский бюджет + местные бюджеты (самая многочисленная часть бюджетной системы).</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179512" y="188640"/>
            <a:ext cx="8568952" cy="6120680"/>
          </a:xfrm>
        </p:spPr>
        <p:txBody>
          <a:bodyPr/>
          <a:lstStyle/>
          <a:p>
            <a:pPr algn="just"/>
            <a:r>
              <a:rPr lang="ru-RU" sz="2400" i="1" dirty="0" smtClean="0">
                <a:latin typeface="Times New Roman" pitchFamily="18" charset="0"/>
                <a:cs typeface="Times New Roman" pitchFamily="18" charset="0"/>
              </a:rPr>
              <a:t> Внебюджетные фонды подразделяются на 3 уровня государственной власти. Их основное назначение в КР в настоящее время - решение социальных задач (содержание нетрудоспособных, оказание помощи безработным, финансирование жизненно важных расходных статей. Выделяют несколько звеньев:</a:t>
            </a:r>
          </a:p>
          <a:p>
            <a:pPr algn="just"/>
            <a:r>
              <a:rPr lang="ru-RU" sz="2400" i="1" dirty="0" smtClean="0">
                <a:latin typeface="Times New Roman" pitchFamily="18" charset="0"/>
                <a:cs typeface="Times New Roman" pitchFamily="18" charset="0"/>
              </a:rPr>
              <a:t>  Социальный фонд КР;</a:t>
            </a:r>
          </a:p>
          <a:p>
            <a:pPr algn="just"/>
            <a:r>
              <a:rPr lang="ru-RU" sz="2400" i="1" dirty="0" smtClean="0">
                <a:latin typeface="Times New Roman" pitchFamily="18" charset="0"/>
                <a:cs typeface="Times New Roman" pitchFamily="18" charset="0"/>
              </a:rPr>
              <a:t>  Обязательные фонды медицинского образования;</a:t>
            </a:r>
          </a:p>
          <a:p>
            <a:pPr algn="just"/>
            <a:r>
              <a:rPr lang="ru-RU" sz="2400" i="1" dirty="0" smtClean="0">
                <a:latin typeface="Times New Roman" pitchFamily="18" charset="0"/>
                <a:cs typeface="Times New Roman" pitchFamily="18" charset="0"/>
              </a:rPr>
              <a:t>  В отдельные годы до 2/3 всех поступлений приходится на эти фонды. Исключительная особенность внебюджетных фондов - то, что они осуществляют финансирование ограниченного круга целей по сравнению с бюджетными фондами.</a:t>
            </a:r>
          </a:p>
          <a:p>
            <a:pPr algn="just"/>
            <a:r>
              <a:rPr lang="ru-RU" sz="2400" i="1" dirty="0" smtClean="0">
                <a:latin typeface="Times New Roman" pitchFamily="18" charset="0"/>
                <a:cs typeface="Times New Roman" pitchFamily="18" charset="0"/>
              </a:rPr>
              <a:t>  В основном государственный кредит - это финансовые отношения, связанные с использованием, мобилизацией дополнительных финансовых ресурсов для бюджетной системы.</a:t>
            </a:r>
          </a:p>
          <a:p>
            <a:pPr algn="just"/>
            <a:endParaRPr lang="ru-RU" sz="2000" i="1" dirty="0" smtClean="0">
              <a:latin typeface="Times New Roman" pitchFamily="18" charset="0"/>
              <a:cs typeface="Times New Roman" pitchFamily="18" charset="0"/>
            </a:endParaRPr>
          </a:p>
          <a:p>
            <a:pPr algn="just"/>
            <a:endParaRPr lang="ru-RU" sz="20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251520" y="188640"/>
            <a:ext cx="8640960" cy="6408712"/>
          </a:xfrm>
        </p:spPr>
        <p:txBody>
          <a:bodyPr/>
          <a:lstStyle/>
          <a:p>
            <a:pPr algn="just"/>
            <a:r>
              <a:rPr lang="ru-RU" sz="2000" dirty="0" smtClean="0"/>
              <a:t> Страхование объединяет большое количество отношений, отсюда разделение на звенья:</a:t>
            </a:r>
          </a:p>
          <a:p>
            <a:pPr algn="just"/>
            <a:r>
              <a:rPr lang="ru-RU" sz="2000" dirty="0" smtClean="0"/>
              <a:t>  -социальное страхование (объект - потеря доходов и дополнительные расходы населения в результате потери трудоспособности, безработицы, а также в связи с материнством и др. выплаты)</a:t>
            </a:r>
          </a:p>
          <a:p>
            <a:pPr algn="just"/>
            <a:r>
              <a:rPr lang="ru-RU" sz="2000" dirty="0" smtClean="0"/>
              <a:t>  -медицинское страхование (финансовые отношения, возникающие по поводу возмещения затрат на оказание медицинской помощи застрахованным гражданам - предоставление помощи в натуре, а оплачивает страховая компания </a:t>
            </a:r>
            <a:r>
              <a:rPr lang="ru-RU" sz="2000" dirty="0" err="1" smtClean="0"/>
              <a:t>медпредприятию</a:t>
            </a:r>
            <a:r>
              <a:rPr lang="ru-RU" sz="2000" dirty="0" smtClean="0"/>
              <a:t> - производителю).</a:t>
            </a:r>
          </a:p>
          <a:p>
            <a:pPr algn="just"/>
            <a:r>
              <a:rPr lang="ru-RU" sz="2000" dirty="0" smtClean="0"/>
              <a:t>  -личное страхование (связано со страхованием жизни и здоровья граждан - т.е. страхуется только свое здоровье - учитывается та сумма, в которую оценивается ваша жизнь).</a:t>
            </a:r>
          </a:p>
          <a:p>
            <a:pPr algn="just"/>
            <a:r>
              <a:rPr lang="ru-RU" sz="2000" dirty="0" smtClean="0"/>
              <a:t>  </a:t>
            </a:r>
            <a:endParaRPr lang="ru-RU" sz="20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323528" y="332656"/>
            <a:ext cx="8229600" cy="4525963"/>
          </a:xfrm>
        </p:spPr>
        <p:txBody>
          <a:bodyPr/>
          <a:lstStyle/>
          <a:p>
            <a:pPr algn="just"/>
            <a:r>
              <a:rPr lang="ru-RU" sz="2400" i="1" dirty="0" smtClean="0">
                <a:latin typeface="Times New Roman" pitchFamily="18" charset="0"/>
                <a:cs typeface="Times New Roman" pitchFamily="18" charset="0"/>
              </a:rPr>
              <a:t>имущественное страхование (объект - имущество физических и юридических лиц; гибель, повреждение, пропажа - все это может быть основанием для выплаты страхового взноса.)</a:t>
            </a:r>
          </a:p>
          <a:p>
            <a:pPr algn="just"/>
            <a:r>
              <a:rPr lang="ru-RU" sz="2400" i="1" dirty="0" smtClean="0">
                <a:latin typeface="Times New Roman" pitchFamily="18" charset="0"/>
                <a:cs typeface="Times New Roman" pitchFamily="18" charset="0"/>
              </a:rPr>
              <a:t>  -страхование предпринимательских рисков (объект – убытки, недополученная прибыль, дополнительные расходы, возникшие в результате хозяйственной деятельности застрахованного предприятия).</a:t>
            </a:r>
          </a:p>
          <a:p>
            <a:pPr algn="just"/>
            <a:r>
              <a:rPr lang="ru-RU" sz="2400" i="1" dirty="0" smtClean="0">
                <a:latin typeface="Times New Roman" pitchFamily="18" charset="0"/>
                <a:cs typeface="Times New Roman" pitchFamily="18" charset="0"/>
              </a:rPr>
              <a:t>  страхование ответственности (объект - ущерб, нанесенный застрахованным третьим лицам - например, страхование гражданской ответственности владельца транспортных средств).</a:t>
            </a:r>
          </a:p>
          <a:p>
            <a:endParaRPr lang="ru-RU" sz="2400" i="1" dirty="0">
              <a:latin typeface="Times New Roman" pitchFamily="18" charset="0"/>
              <a:cs typeface="Times New Roman" pitchFamily="18" charset="0"/>
            </a:endParaRPr>
          </a:p>
        </p:txBody>
      </p:sp>
    </p:spTree>
  </p:cSld>
  <p:clrMapOvr>
    <a:masterClrMapping/>
  </p:clrMapOvr>
</p:sld>
</file>

<file path=ppt/theme/theme1.xml><?xml version="1.0" encoding="utf-8"?>
<a:theme xmlns:a="http://schemas.openxmlformats.org/drawingml/2006/main" name="Diseño predeterminado">
  <a:themeElements>
    <a:clrScheme name="Diseño predeterminad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iseño predeterminado">
      <a:majorFont>
        <a:latin typeface="Arial"/>
        <a:ea typeface=""/>
        <a:cs typeface="Arial"/>
      </a:majorFont>
      <a:minorFont>
        <a:latin typeface="Arial"/>
        <a:ea typeface=""/>
        <a:cs typeface="Arial"/>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iseño predeterminad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iseño predeterminado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iseño predeterminado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iseño predeterminado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iseño predeterminado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iseño predeterminado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iseño predeterminado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iseño predeterminado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iseño predeterminado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iseño predeterminado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iseño predeterminado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iseño predeterminado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emplate>497</Template>
  <TotalTime>206</TotalTime>
  <Words>3680</Words>
  <Application>Microsoft Office PowerPoint</Application>
  <PresentationFormat>Экран (4:3)</PresentationFormat>
  <Paragraphs>135</Paragraphs>
  <Slides>36</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36</vt:i4>
      </vt:variant>
    </vt:vector>
  </HeadingPairs>
  <TitlesOfParts>
    <vt:vector size="37" baseType="lpstr">
      <vt:lpstr>Diseño predeterminado</vt:lpstr>
      <vt:lpstr>Финансовая система Кыргызской Республики </vt:lpstr>
      <vt:lpstr>Слайд 2</vt:lpstr>
      <vt:lpstr>Слайд 3</vt:lpstr>
      <vt:lpstr>ФИНАНСОВАЯ СИСТЕМА КР</vt:lpstr>
      <vt:lpstr>Слайд 5</vt:lpstr>
      <vt:lpstr>Слайд 6</vt:lpstr>
      <vt:lpstr>Слайд 7</vt:lpstr>
      <vt:lpstr>Слайд 8</vt:lpstr>
      <vt:lpstr>Слайд 9</vt:lpstr>
      <vt:lpstr> Финансы предприятий и организаций </vt:lpstr>
      <vt:lpstr>Государственный бюджет </vt:lpstr>
      <vt:lpstr>Слайд 12</vt:lpstr>
      <vt:lpstr>Слайд 13</vt:lpstr>
      <vt:lpstr>Банковская система </vt:lpstr>
      <vt:lpstr>Слайд 15</vt:lpstr>
      <vt:lpstr>Слайд 16</vt:lpstr>
      <vt:lpstr>Слайд 17</vt:lpstr>
      <vt:lpstr>Слайд 18</vt:lpstr>
      <vt:lpstr>Слайд 19</vt:lpstr>
      <vt:lpstr>Пенсионная система</vt:lpstr>
      <vt:lpstr>Слайд 21</vt:lpstr>
      <vt:lpstr>Слайд 22</vt:lpstr>
      <vt:lpstr>Слайд 23</vt:lpstr>
      <vt:lpstr>Слайд 24</vt:lpstr>
      <vt:lpstr>Слайд 25</vt:lpstr>
      <vt:lpstr>Страховая система </vt:lpstr>
      <vt:lpstr>Слайд 27</vt:lpstr>
      <vt:lpstr>Слайд 28</vt:lpstr>
      <vt:lpstr>Слайд 29</vt:lpstr>
      <vt:lpstr>Основные задачи развития страхования в КР: </vt:lpstr>
      <vt:lpstr>Налоговая система</vt:lpstr>
      <vt:lpstr>Слайд 32</vt:lpstr>
      <vt:lpstr>Слайд 33</vt:lpstr>
      <vt:lpstr>Слайд 34</vt:lpstr>
      <vt:lpstr>Слайд 35</vt:lpstr>
      <vt:lpstr>Слайд 36</vt:lpstr>
    </vt:vector>
  </TitlesOfParts>
  <Company>RePack by SPecialiST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Финансовая система Кыргызской Республики</dc:title>
  <dc:creator>Admin</dc:creator>
  <cp:lastModifiedBy>Admin</cp:lastModifiedBy>
  <cp:revision>10</cp:revision>
  <dcterms:created xsi:type="dcterms:W3CDTF">2012-04-21T21:11:34Z</dcterms:created>
  <dcterms:modified xsi:type="dcterms:W3CDTF">2012-04-22T09:22:59Z</dcterms:modified>
</cp:coreProperties>
</file>